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42"/>
  </p:notesMasterIdLst>
  <p:handoutMasterIdLst>
    <p:handoutMasterId r:id="rId43"/>
  </p:handoutMasterIdLst>
  <p:sldIdLst>
    <p:sldId id="257" r:id="rId2"/>
    <p:sldId id="259" r:id="rId3"/>
    <p:sldId id="260" r:id="rId4"/>
    <p:sldId id="265" r:id="rId5"/>
    <p:sldId id="263" r:id="rId6"/>
    <p:sldId id="262" r:id="rId7"/>
    <p:sldId id="266" r:id="rId8"/>
    <p:sldId id="267" r:id="rId9"/>
    <p:sldId id="261" r:id="rId10"/>
    <p:sldId id="272" r:id="rId11"/>
    <p:sldId id="271" r:id="rId12"/>
    <p:sldId id="269" r:id="rId13"/>
    <p:sldId id="277" r:id="rId14"/>
    <p:sldId id="275" r:id="rId15"/>
    <p:sldId id="270" r:id="rId16"/>
    <p:sldId id="273" r:id="rId17"/>
    <p:sldId id="274" r:id="rId18"/>
    <p:sldId id="284" r:id="rId19"/>
    <p:sldId id="285" r:id="rId20"/>
    <p:sldId id="278" r:id="rId21"/>
    <p:sldId id="279" r:id="rId22"/>
    <p:sldId id="280" r:id="rId23"/>
    <p:sldId id="287" r:id="rId24"/>
    <p:sldId id="282" r:id="rId25"/>
    <p:sldId id="283" r:id="rId26"/>
    <p:sldId id="286" r:id="rId27"/>
    <p:sldId id="288" r:id="rId28"/>
    <p:sldId id="301" r:id="rId29"/>
    <p:sldId id="300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268" r:id="rId41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1048055-5573-4373-BD67-501AB03716E7}">
          <p14:sldIdLst>
            <p14:sldId id="257"/>
            <p14:sldId id="259"/>
            <p14:sldId id="260"/>
            <p14:sldId id="265"/>
            <p14:sldId id="263"/>
            <p14:sldId id="262"/>
            <p14:sldId id="266"/>
            <p14:sldId id="267"/>
            <p14:sldId id="261"/>
            <p14:sldId id="272"/>
            <p14:sldId id="271"/>
            <p14:sldId id="269"/>
            <p14:sldId id="277"/>
            <p14:sldId id="275"/>
            <p14:sldId id="270"/>
          </p14:sldIdLst>
        </p14:section>
        <p14:section name="无标题节" id="{01926782-0311-42C3-A2B0-3AF22F967E3E}">
          <p14:sldIdLst>
            <p14:sldId id="273"/>
            <p14:sldId id="274"/>
            <p14:sldId id="284"/>
            <p14:sldId id="285"/>
            <p14:sldId id="278"/>
            <p14:sldId id="279"/>
            <p14:sldId id="280"/>
            <p14:sldId id="287"/>
            <p14:sldId id="282"/>
            <p14:sldId id="283"/>
            <p14:sldId id="286"/>
            <p14:sldId id="288"/>
            <p14:sldId id="301"/>
            <p14:sldId id="300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david" initials="yd" lastIdx="1" clrIdx="0">
    <p:extLst>
      <p:ext uri="{19B8F6BF-5375-455C-9EA6-DF929625EA0E}">
        <p15:presenceInfo xmlns:p15="http://schemas.microsoft.com/office/powerpoint/2012/main" userId="0a9e2964cb2cdc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1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en-CA" altLang="zh-CN" b="1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Step</a:t>
          </a:r>
          <a:r>
            <a:rPr lang="zh-CN" altLang="en-US" b="1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b="1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01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49299C9-846E-4827-813A-349CCCE20782}">
      <dgm:prSet phldrT="[Text]" custT="1"/>
      <dgm:spPr/>
      <dgm:t>
        <a:bodyPr lIns="108000" tIns="648000" rIns="288000" rtlCol="0" anchor="t" anchorCtr="0"/>
        <a:lstStyle/>
        <a:p>
          <a:pPr rtl="0">
            <a:lnSpc>
              <a:spcPts val="1500"/>
            </a:lnSpc>
            <a:spcAft>
              <a:spcPts val="0"/>
            </a:spcAft>
          </a:pPr>
          <a:r>
            <a:rPr lang="en-US" altLang="zh-CN" sz="1000" noProof="0" dirty="0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Create the transition table, the Customer table with the columns of </a:t>
          </a:r>
          <a:r>
            <a:rPr lang="en-CA" altLang="zh-CN" sz="1000" noProof="0" dirty="0" err="1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CustomerID</a:t>
          </a:r>
          <a:r>
            <a:rPr lang="en-CA" altLang="zh-CN" sz="1000" noProof="0" dirty="0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, Title, and </a:t>
          </a:r>
          <a:r>
            <a:rPr lang="en-CA" altLang="zh-CN" sz="1000" noProof="0" dirty="0" err="1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CountryRgionName</a:t>
          </a:r>
          <a:r>
            <a:rPr lang="en-CA" altLang="zh-CN" sz="1000" noProof="0" dirty="0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, </a:t>
          </a:r>
          <a:r>
            <a:rPr lang="en-CA" altLang="zh-CN" sz="100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education and occupation of a different country</a:t>
          </a:r>
        </a:p>
        <a:p>
          <a:pPr rtl="0">
            <a:lnSpc>
              <a:spcPts val="1500"/>
            </a:lnSpc>
            <a:spcAft>
              <a:spcPts val="0"/>
            </a:spcAft>
          </a:pPr>
          <a:r>
            <a:rPr lang="en-US" altLang="zh-CN" sz="100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The </a:t>
          </a:r>
          <a:r>
            <a:rPr lang="en-CA" altLang="zh-CN" sz="1000" noProof="0" dirty="0" err="1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vCustomerDemographic</a:t>
          </a:r>
          <a:endParaRPr lang="en-US" altLang="zh-CN" sz="1000" noProof="0" dirty="0">
            <a:solidFill>
              <a:schemeClr val="tx2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D70EFF5-8B31-4A1F-AE44-51E4CF0013EB}">
      <dgm:prSet phldrT="[Text]" custT="1"/>
      <dgm:spPr/>
      <dgm:t>
        <a:bodyPr lIns="108000" tIns="648000" rIns="288000" rtlCol="0" anchor="t" anchorCtr="0"/>
        <a:lstStyle/>
        <a:p>
          <a:pPr rtl="0">
            <a:lnSpc>
              <a:spcPts val="1500"/>
            </a:lnSpc>
          </a:pPr>
          <a:r>
            <a:rPr lang="en-CA" altLang="zh-CN" sz="100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Copy values to columns of </a:t>
          </a:r>
          <a:r>
            <a:rPr lang="en-CA" altLang="zh-CN" sz="1000" noProof="0" dirty="0" err="1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CustomerID</a:t>
          </a:r>
          <a:r>
            <a:rPr lang="en-CA" altLang="zh-CN" sz="1000" noProof="0" dirty="0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, Title, and </a:t>
          </a:r>
          <a:r>
            <a:rPr lang="en-CA" altLang="zh-CN" sz="1000" noProof="0" dirty="0" err="1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Countryregionname</a:t>
          </a:r>
          <a:r>
            <a:rPr lang="en-CA" altLang="zh-CN" sz="1000" noProof="0" dirty="0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from tables </a:t>
          </a:r>
          <a:r>
            <a:rPr lang="en-CA" altLang="zh-CN" sz="1000" noProof="0" dirty="0" err="1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Person.Person</a:t>
          </a:r>
          <a:r>
            <a:rPr lang="en-CA" altLang="zh-CN" sz="1000" noProof="0" dirty="0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, </a:t>
          </a:r>
          <a:r>
            <a:rPr lang="en-CA" altLang="zh-CN" sz="1000" noProof="0" dirty="0" err="1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Sales.Customer</a:t>
          </a:r>
          <a:r>
            <a:rPr lang="en-CA" altLang="zh-CN" sz="1000" noProof="0" dirty="0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and  [Sales].[</a:t>
          </a:r>
          <a:r>
            <a:rPr lang="en-CA" altLang="zh-CN" sz="1000" noProof="0" dirty="0" err="1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vIndividualCustomer</a:t>
          </a:r>
          <a:r>
            <a:rPr lang="en-CA" altLang="zh-CN" sz="1000" noProof="0" dirty="0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]</a:t>
          </a:r>
          <a:endParaRPr lang="en-US" altLang="zh-CN" sz="1000" noProof="0" dirty="0">
            <a:solidFill>
              <a:schemeClr val="tx2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71FC021-6A65-44D1-95B9-0E6C89079866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en-CA" altLang="zh-CN" b="1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Step</a:t>
          </a:r>
          <a:r>
            <a:rPr lang="zh-CN" altLang="en-US" b="1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b="1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03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A6BB192-9983-4F48-BBC5-6E384EED7EC5}">
      <dgm:prSet phldrT="[Text]" custT="1"/>
      <dgm:spPr/>
      <dgm:t>
        <a:bodyPr lIns="108000" tIns="648000" rIns="288000" rtlCol="0" anchor="t" anchorCtr="0"/>
        <a:lstStyle/>
        <a:p>
          <a:pPr rtl="0">
            <a:lnSpc>
              <a:spcPts val="1500"/>
            </a:lnSpc>
          </a:pPr>
          <a:r>
            <a:rPr lang="en-CA" altLang="zh-CN" sz="120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Derive values of </a:t>
          </a:r>
          <a:r>
            <a:rPr lang="en-CA" altLang="zh-CN" sz="1200" noProof="0" dirty="0" err="1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CustomerAlternateKey</a:t>
          </a:r>
          <a:r>
            <a:rPr lang="en-CA" altLang="zh-CN" sz="120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, </a:t>
          </a:r>
          <a:r>
            <a:rPr lang="en-CA" altLang="zh-CN" sz="1200" noProof="0" dirty="0" err="1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yearlyincome</a:t>
          </a:r>
          <a:r>
            <a:rPr lang="en-CA" altLang="zh-CN" sz="120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,   education and occupation of different country</a:t>
          </a:r>
          <a:r>
            <a:rPr lang="en-CA" altLang="zh-CN" sz="1200" noProof="0" dirty="0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.</a:t>
          </a:r>
          <a:endParaRPr lang="en-US" altLang="zh-CN" sz="1200" noProof="0" dirty="0">
            <a:solidFill>
              <a:schemeClr val="tx2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07AD3FD-84FF-467E-9693-752776549C61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en-CA" altLang="zh-CN" b="1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Step</a:t>
          </a:r>
          <a:r>
            <a:rPr lang="zh-CN" altLang="en-US" b="1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b="1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02</a:t>
          </a:r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2CCB050-072A-41BF-BE1B-388CF53E5629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 rtlCol="0"/>
        <a:lstStyle/>
        <a:p>
          <a:pPr rtl="0"/>
          <a:r>
            <a:rPr lang="en-CA" altLang="zh-CN" b="1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Step</a:t>
          </a:r>
          <a:r>
            <a:rPr lang="zh-CN" altLang="en-US" b="1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b="1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04</a:t>
          </a:r>
          <a:endParaRPr lang="zh-CN" altLang="en-US" b="1" noProof="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301371B-A53D-4B79-8B8D-7B304894442B}" type="parTrans" cxnId="{042E0AE1-6450-410A-B96E-AFBADB139BEA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F05D8EE-4413-4737-8721-DAF10D6CAB04}" type="sibTrans" cxnId="{042E0AE1-6450-410A-B96E-AFBADB139BEA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E838AE2-4659-4603-ABC8-58DF4222C0D4}">
      <dgm:prSet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en-CA" altLang="zh-CN" b="1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Step</a:t>
          </a:r>
          <a:r>
            <a:rPr lang="zh-CN" altLang="en-US" b="1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b="1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05</a:t>
          </a:r>
          <a:endParaRPr lang="zh-CN" altLang="en-US" b="1" noProof="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FC53805-9431-4BC8-ADB9-DABF59DE31C7}" type="parTrans" cxnId="{CF54291C-AAFD-4FA4-9A16-20CE892BA907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1F1BCD3-232D-4C03-B56C-182BCB6108CD}" type="sibTrans" cxnId="{CF54291C-AAFD-4FA4-9A16-20CE892BA907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4A40292-9119-41B2-B968-7B651F20675D}">
      <dgm:prSet custT="1"/>
      <dgm:spPr/>
      <dgm:t>
        <a:bodyPr lIns="108000" tIns="648000" rIns="288000" rtlCol="0" anchor="t" anchorCtr="0"/>
        <a:lstStyle/>
        <a:p>
          <a:pPr marL="0" lvl="0" indent="0" algn="l" defTabSz="533400" rtl="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kern="120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Remove</a:t>
          </a:r>
          <a:r>
            <a:rPr lang="en-US" altLang="zh-CN" sz="1200" kern="1200" baseline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duplicate items </a:t>
          </a:r>
          <a:r>
            <a:rPr lang="en-CA" altLang="zh-CN" sz="1200" kern="1200" noProof="0" dirty="0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and sort the data </a:t>
          </a:r>
          <a:r>
            <a:rPr lang="en-US" altLang="zh-CN" sz="1200" kern="1200" baseline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through </a:t>
          </a:r>
          <a:r>
            <a:rPr lang="en-CA" altLang="zh-CN" sz="1200" kern="1200" noProof="0" dirty="0" err="1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CustomerID</a:t>
          </a:r>
          <a:endParaRPr lang="en-US" altLang="zh-CN" sz="1200" kern="1200" noProof="0" dirty="0">
            <a:solidFill>
              <a:srgbClr val="666666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70078FF1-F2A9-4A6B-88D1-8CF3595EFE73}" type="parTrans" cxnId="{1D6C5464-DE30-4BEC-9E27-B2C179C39CC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4C4972A-0898-484E-AF78-D5D7E0F991F2}" type="sibTrans" cxnId="{1D6C5464-DE30-4BEC-9E27-B2C179C39CC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8E903CE-0CFD-4D68-A857-80E14557005E}">
      <dgm:prSet custT="1"/>
      <dgm:spPr/>
      <dgm:t>
        <a:bodyPr lIns="108000" tIns="648000" rIns="288000" rtlCol="0" anchor="t" anchorCtr="0"/>
        <a:lstStyle/>
        <a:p>
          <a:pPr marL="0" lvl="0" indent="0" algn="l" defTabSz="533400" rtl="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kern="1200" noProof="0" dirty="0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ETL by SSIS</a:t>
          </a:r>
        </a:p>
      </dgm:t>
    </dgm:pt>
    <dgm:pt modelId="{D5890537-0D77-4DA1-A100-62C393623468}" type="parTrans" cxnId="{17BD67AD-4331-49EC-BC4A-29404E891597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62799CE-00F4-4DD6-894E-A487503F8DE6}" type="sibTrans" cxnId="{17BD67AD-4331-49EC-BC4A-29404E891597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 custScaleY="104229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F5592489-4EC4-4CD3-8C9F-861313656D99}" type="pres">
      <dgm:prSet presAssocID="{9B090D9D-470E-46E2-AABB-0368A52481AA}" presName="space" presStyleCnt="0"/>
      <dgm:spPr/>
    </dgm:pt>
    <dgm:pt modelId="{62262EA1-D674-4DE8-B444-FEC3F6748520}" type="pres">
      <dgm:prSet presAssocID="{32CCB050-072A-41BF-BE1B-388CF53E5629}" presName="composite" presStyleCnt="0"/>
      <dgm:spPr/>
    </dgm:pt>
    <dgm:pt modelId="{7BF6E820-C6E3-4E2C-BB23-ADF9AD641C6B}" type="pres">
      <dgm:prSet presAssocID="{32CCB050-072A-41BF-BE1B-388CF53E5629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046455-4EBB-40A8-838B-B584850A8B8E}" type="pres">
      <dgm:prSet presAssocID="{32CCB050-072A-41BF-BE1B-388CF53E5629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D84544C-5924-422B-9546-A86AE4927E4C}" type="pres">
      <dgm:prSet presAssocID="{32CCB050-072A-41BF-BE1B-388CF53E5629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ED05E404-1B63-4FC9-A7B8-277860DEBCD0}" type="pres">
      <dgm:prSet presAssocID="{32CCB050-072A-41BF-BE1B-388CF53E5629}" presName="EmptyPlaceHolder" presStyleCnt="0"/>
      <dgm:spPr/>
    </dgm:pt>
    <dgm:pt modelId="{AB144E95-E2AA-430B-870C-A44D04CCB5A8}" type="pres">
      <dgm:prSet presAssocID="{BF05D8EE-4413-4737-8721-DAF10D6CAB04}" presName="space" presStyleCnt="0"/>
      <dgm:spPr/>
    </dgm:pt>
    <dgm:pt modelId="{D0A9E9B9-B6D2-49AA-91D6-7CE223E637D0}" type="pres">
      <dgm:prSet presAssocID="{9E838AE2-4659-4603-ABC8-58DF4222C0D4}" presName="composite" presStyleCnt="0"/>
      <dgm:spPr/>
    </dgm:pt>
    <dgm:pt modelId="{0EE416CF-D8AE-41BD-BF35-9148040E1274}" type="pres">
      <dgm:prSet presAssocID="{9E838AE2-4659-4603-ABC8-58DF4222C0D4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559A9A18-D6AE-4459-8C7F-A17CAB50744A}" type="pres">
      <dgm:prSet presAssocID="{9E838AE2-4659-4603-ABC8-58DF4222C0D4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7F54B493-FCA8-4A1F-A2B1-FCB26CA9C396}" type="pres">
      <dgm:prSet presAssocID="{9E838AE2-4659-4603-ABC8-58DF4222C0D4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73F5E39-8993-4D6C-9D92-8E8F41E329B8}" type="pres">
      <dgm:prSet presAssocID="{9E838AE2-4659-4603-ABC8-58DF4222C0D4}" presName="EmptyPlaceHolder" presStyleCnt="0"/>
      <dgm:spPr/>
    </dgm:pt>
  </dgm:ptLst>
  <dgm:cxnLst>
    <dgm:cxn modelId="{20190A0D-EF75-4224-80CC-FC8EBDEF2138}" type="presOf" srcId="{C8E903CE-0CFD-4D68-A857-80E14557005E}" destId="{7F54B493-FCA8-4A1F-A2B1-FCB26CA9C396}" srcOrd="0" destOrd="0" presId="urn:microsoft.com/office/officeart/2016/7/layout/AccentHomeChevronProcess"/>
    <dgm:cxn modelId="{CF54291C-AAFD-4FA4-9A16-20CE892BA907}" srcId="{55C0B14E-AEA6-48D3-A387-ED4A3A3BF840}" destId="{9E838AE2-4659-4603-ABC8-58DF4222C0D4}" srcOrd="4" destOrd="0" parTransId="{5FC53805-9431-4BC8-ADB9-DABF59DE31C7}" sibTransId="{61F1BCD3-232D-4C03-B56C-182BCB6108CD}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1D6C5464-DE30-4BEC-9E27-B2C179C39CC4}" srcId="{32CCB050-072A-41BF-BE1B-388CF53E5629}" destId="{04A40292-9119-41B2-B968-7B651F20675D}" srcOrd="0" destOrd="0" parTransId="{70078FF1-F2A9-4A6B-88D1-8CF3595EFE73}" sibTransId="{B4C4972A-0898-484E-AF78-D5D7E0F991F2}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993A834D-F9E7-487D-A46B-FD9A309F5C59}" type="presOf" srcId="{04A40292-9119-41B2-B968-7B651F20675D}" destId="{1D84544C-5924-422B-9546-A86AE4927E4C}" srcOrd="0" destOrd="0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17BD67AD-4331-49EC-BC4A-29404E891597}" srcId="{9E838AE2-4659-4603-ABC8-58DF4222C0D4}" destId="{C8E903CE-0CFD-4D68-A857-80E14557005E}" srcOrd="0" destOrd="0" parTransId="{D5890537-0D77-4DA1-A100-62C393623468}" sibTransId="{862799CE-00F4-4DD6-894E-A487503F8DE6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042E0AE1-6450-410A-B96E-AFBADB139BEA}" srcId="{55C0B14E-AEA6-48D3-A387-ED4A3A3BF840}" destId="{32CCB050-072A-41BF-BE1B-388CF53E5629}" srcOrd="3" destOrd="0" parTransId="{B301371B-A53D-4B79-8B8D-7B304894442B}" sibTransId="{BF05D8EE-4413-4737-8721-DAF10D6CAB04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DB636DF2-EC68-445F-B7E9-11D2D9235026}" type="presOf" srcId="{9E838AE2-4659-4603-ABC8-58DF4222C0D4}" destId="{559A9A18-D6AE-4459-8C7F-A17CAB50744A}" srcOrd="0" destOrd="0" presId="urn:microsoft.com/office/officeart/2016/7/layout/AccentHomeChevronProcess"/>
    <dgm:cxn modelId="{10122CFA-F2C6-4519-A06A-6ABCC8B80C59}" type="presOf" srcId="{32CCB050-072A-41BF-BE1B-388CF53E5629}" destId="{B8046455-4EBB-40A8-838B-B584850A8B8E}" srcOrd="0" destOrd="0" presId="urn:microsoft.com/office/officeart/2016/7/layout/AccentHomeChevronProcess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76487C60-81CC-4808-A6F6-74C757E56AA2}" type="presParOf" srcId="{594BF422-752C-42F3-A230-3D0E6AE9A886}" destId="{F5592489-4EC4-4CD3-8C9F-861313656D99}" srcOrd="5" destOrd="0" presId="urn:microsoft.com/office/officeart/2016/7/layout/AccentHomeChevronProcess"/>
    <dgm:cxn modelId="{DF11AE77-7C6F-4023-B9CA-C466C92E9683}" type="presParOf" srcId="{594BF422-752C-42F3-A230-3D0E6AE9A886}" destId="{62262EA1-D674-4DE8-B444-FEC3F6748520}" srcOrd="6" destOrd="0" presId="urn:microsoft.com/office/officeart/2016/7/layout/AccentHomeChevronProcess"/>
    <dgm:cxn modelId="{18CDA0B2-B372-4A35-AE00-5304AC3837D3}" type="presParOf" srcId="{62262EA1-D674-4DE8-B444-FEC3F6748520}" destId="{7BF6E820-C6E3-4E2C-BB23-ADF9AD641C6B}" srcOrd="0" destOrd="0" presId="urn:microsoft.com/office/officeart/2016/7/layout/AccentHomeChevronProcess"/>
    <dgm:cxn modelId="{0DF47D5B-8611-4D8E-928B-AA2D5766C18B}" type="presParOf" srcId="{62262EA1-D674-4DE8-B444-FEC3F6748520}" destId="{B8046455-4EBB-40A8-838B-B584850A8B8E}" srcOrd="1" destOrd="0" presId="urn:microsoft.com/office/officeart/2016/7/layout/AccentHomeChevronProcess"/>
    <dgm:cxn modelId="{7C4A88D9-8926-4433-834A-47C1FDDF722F}" type="presParOf" srcId="{62262EA1-D674-4DE8-B444-FEC3F6748520}" destId="{1D84544C-5924-422B-9546-A86AE4927E4C}" srcOrd="2" destOrd="0" presId="urn:microsoft.com/office/officeart/2016/7/layout/AccentHomeChevronProcess"/>
    <dgm:cxn modelId="{43D30544-AB0A-43E8-A43D-B1F41277B0F8}" type="presParOf" srcId="{62262EA1-D674-4DE8-B444-FEC3F6748520}" destId="{ED05E404-1B63-4FC9-A7B8-277860DEBCD0}" srcOrd="3" destOrd="0" presId="urn:microsoft.com/office/officeart/2016/7/layout/AccentHomeChevronProcess"/>
    <dgm:cxn modelId="{6BC4A82E-C8CE-405D-BE38-CA09533ECB3A}" type="presParOf" srcId="{594BF422-752C-42F3-A230-3D0E6AE9A886}" destId="{AB144E95-E2AA-430B-870C-A44D04CCB5A8}" srcOrd="7" destOrd="0" presId="urn:microsoft.com/office/officeart/2016/7/layout/AccentHomeChevronProcess"/>
    <dgm:cxn modelId="{B07B5F95-29F3-4EBA-881F-2F9C82CD9290}" type="presParOf" srcId="{594BF422-752C-42F3-A230-3D0E6AE9A886}" destId="{D0A9E9B9-B6D2-49AA-91D6-7CE223E637D0}" srcOrd="8" destOrd="0" presId="urn:microsoft.com/office/officeart/2016/7/layout/AccentHomeChevronProcess"/>
    <dgm:cxn modelId="{6DCE379C-942E-4A9E-8128-B2C269A9781F}" type="presParOf" srcId="{D0A9E9B9-B6D2-49AA-91D6-7CE223E637D0}" destId="{0EE416CF-D8AE-41BD-BF35-9148040E1274}" srcOrd="0" destOrd="0" presId="urn:microsoft.com/office/officeart/2016/7/layout/AccentHomeChevronProcess"/>
    <dgm:cxn modelId="{FE2C896A-6834-4EDF-8664-05B479C8F0ED}" type="presParOf" srcId="{D0A9E9B9-B6D2-49AA-91D6-7CE223E637D0}" destId="{559A9A18-D6AE-4459-8C7F-A17CAB50744A}" srcOrd="1" destOrd="0" presId="urn:microsoft.com/office/officeart/2016/7/layout/AccentHomeChevronProcess"/>
    <dgm:cxn modelId="{10CD1AE1-F5D1-4C7E-9DFC-2BC8AB439A36}" type="presParOf" srcId="{D0A9E9B9-B6D2-49AA-91D6-7CE223E637D0}" destId="{7F54B493-FCA8-4A1F-A2B1-FCB26CA9C396}" srcOrd="2" destOrd="0" presId="urn:microsoft.com/office/officeart/2016/7/layout/AccentHomeChevronProcess"/>
    <dgm:cxn modelId="{3BA0BF32-4C4F-4617-8C77-FB7B13572D62}" type="presParOf" srcId="{D0A9E9B9-B6D2-49AA-91D6-7CE223E637D0}" destId="{D73F5E39-8993-4D6C-9D92-8E8F41E329B8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1174707" y="2222552"/>
          <a:ext cx="2532764" cy="17914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2100" y="3510000"/>
          <a:ext cx="2239374" cy="844254"/>
        </a:xfrm>
        <a:prstGeom prst="homePlate">
          <a:avLst>
            <a:gd name="adj" fmla="val 25000"/>
          </a:avLst>
        </a:prstGeom>
        <a:solidFill>
          <a:schemeClr val="accent1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altLang="zh-CN" sz="1800" b="1" kern="1200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Step</a:t>
          </a:r>
          <a:r>
            <a:rPr lang="zh-CN" altLang="en-US" sz="1800" b="1" kern="1200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1" kern="1200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01</a:t>
          </a:r>
        </a:p>
      </dsp:txBody>
      <dsp:txXfrm>
        <a:off x="2100" y="3510000"/>
        <a:ext cx="2133842" cy="844254"/>
      </dsp:txXfrm>
    </dsp:sp>
    <dsp:sp modelId="{810D7AA7-A541-4507-BE7F-36CCF210089F}">
      <dsp:nvSpPr>
        <dsp:cNvPr id="0" name=""/>
        <dsp:cNvSpPr/>
      </dsp:nvSpPr>
      <dsp:spPr>
        <a:xfrm>
          <a:off x="181250" y="1166422"/>
          <a:ext cx="1818372" cy="1882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648000" rIns="288000" bIns="0" numCol="1" spcCol="1270" rtlCol="0" anchor="t" anchorCtr="0">
          <a:noAutofit/>
        </a:bodyPr>
        <a:lstStyle/>
        <a:p>
          <a:pPr marL="0" lvl="0" indent="0" algn="l" defTabSz="444500" rtl="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kern="1200" noProof="0" dirty="0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Create the transition table, the Customer table with the columns of </a:t>
          </a:r>
          <a:r>
            <a:rPr lang="en-CA" altLang="zh-CN" sz="1000" kern="1200" noProof="0" dirty="0" err="1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CustomerID</a:t>
          </a:r>
          <a:r>
            <a:rPr lang="en-CA" altLang="zh-CN" sz="1000" kern="1200" noProof="0" dirty="0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, Title, and </a:t>
          </a:r>
          <a:r>
            <a:rPr lang="en-CA" altLang="zh-CN" sz="1000" kern="1200" noProof="0" dirty="0" err="1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CountryRgionName</a:t>
          </a:r>
          <a:r>
            <a:rPr lang="en-CA" altLang="zh-CN" sz="1000" kern="1200" noProof="0" dirty="0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, </a:t>
          </a:r>
          <a:r>
            <a:rPr lang="en-CA" altLang="zh-CN" sz="1000" kern="120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education and occupation of a different country</a:t>
          </a:r>
        </a:p>
        <a:p>
          <a:pPr marL="0" lvl="0" indent="0" algn="l" defTabSz="444500" rtl="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kern="120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The </a:t>
          </a:r>
          <a:r>
            <a:rPr lang="en-CA" altLang="zh-CN" sz="1000" kern="1200" noProof="0" dirty="0" err="1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vCustomerDemographic</a:t>
          </a:r>
          <a:endParaRPr lang="en-US" altLang="zh-CN" sz="1000" kern="1200" noProof="0" dirty="0">
            <a:solidFill>
              <a:schemeClr val="tx2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81250" y="1166422"/>
        <a:ext cx="1818372" cy="1882747"/>
      </dsp:txXfrm>
    </dsp:sp>
    <dsp:sp modelId="{E41E7729-FD3F-426D-804C-45BD60BD762D}">
      <dsp:nvSpPr>
        <dsp:cNvPr id="0" name=""/>
        <dsp:cNvSpPr/>
      </dsp:nvSpPr>
      <dsp:spPr>
        <a:xfrm rot="5400000">
          <a:off x="1004081" y="2205425"/>
          <a:ext cx="2430000" cy="17914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129506" y="3510000"/>
          <a:ext cx="2239374" cy="810000"/>
        </a:xfrm>
        <a:prstGeom prst="chevron">
          <a:avLst>
            <a:gd name="adj" fmla="val 25000"/>
          </a:avLst>
        </a:prstGeom>
        <a:solidFill>
          <a:schemeClr val="accent2"/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altLang="zh-CN" sz="1800" b="1" kern="1200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Step</a:t>
          </a:r>
          <a:r>
            <a:rPr lang="zh-CN" altLang="en-US" sz="1800" b="1" kern="1200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1" kern="1200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02</a:t>
          </a:r>
        </a:p>
      </dsp:txBody>
      <dsp:txXfrm>
        <a:off x="2332006" y="3510000"/>
        <a:ext cx="1834374" cy="810000"/>
      </dsp:txXfrm>
    </dsp:sp>
    <dsp:sp modelId="{5E07F9E4-149C-4A89-848F-4ABDD305F0C5}">
      <dsp:nvSpPr>
        <dsp:cNvPr id="0" name=""/>
        <dsp:cNvSpPr/>
      </dsp:nvSpPr>
      <dsp:spPr>
        <a:xfrm>
          <a:off x="2308656" y="1187489"/>
          <a:ext cx="1818372" cy="1806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648000" rIns="288000" bIns="0" numCol="1" spcCol="1270" rtlCol="0" anchor="t" anchorCtr="0">
          <a:noAutofit/>
        </a:bodyPr>
        <a:lstStyle/>
        <a:p>
          <a:pPr marL="0" lvl="0" indent="0" algn="l" defTabSz="444500" rtl="0">
            <a:lnSpc>
              <a:spcPts val="1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altLang="zh-CN" sz="1000" kern="120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Copy values to columns of </a:t>
          </a:r>
          <a:r>
            <a:rPr lang="en-CA" altLang="zh-CN" sz="1000" kern="1200" noProof="0" dirty="0" err="1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CustomerID</a:t>
          </a:r>
          <a:r>
            <a:rPr lang="en-CA" altLang="zh-CN" sz="1000" kern="1200" noProof="0" dirty="0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, Title, and </a:t>
          </a:r>
          <a:r>
            <a:rPr lang="en-CA" altLang="zh-CN" sz="1000" kern="1200" noProof="0" dirty="0" err="1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Countryregionname</a:t>
          </a:r>
          <a:r>
            <a:rPr lang="en-CA" altLang="zh-CN" sz="1000" kern="1200" noProof="0" dirty="0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from tables </a:t>
          </a:r>
          <a:r>
            <a:rPr lang="en-CA" altLang="zh-CN" sz="1000" kern="1200" noProof="0" dirty="0" err="1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Person.Person</a:t>
          </a:r>
          <a:r>
            <a:rPr lang="en-CA" altLang="zh-CN" sz="1000" kern="1200" noProof="0" dirty="0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, </a:t>
          </a:r>
          <a:r>
            <a:rPr lang="en-CA" altLang="zh-CN" sz="1000" kern="1200" noProof="0" dirty="0" err="1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Sales.Customer</a:t>
          </a:r>
          <a:r>
            <a:rPr lang="en-CA" altLang="zh-CN" sz="1000" kern="1200" noProof="0" dirty="0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and  [Sales].[</a:t>
          </a:r>
          <a:r>
            <a:rPr lang="en-CA" altLang="zh-CN" sz="1000" kern="1200" noProof="0" dirty="0" err="1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vIndividualCustomer</a:t>
          </a:r>
          <a:r>
            <a:rPr lang="en-CA" altLang="zh-CN" sz="1000" kern="1200" noProof="0" dirty="0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]</a:t>
          </a:r>
          <a:endParaRPr lang="en-US" altLang="zh-CN" sz="1000" kern="1200" noProof="0" dirty="0">
            <a:solidFill>
              <a:schemeClr val="tx2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308656" y="1187489"/>
        <a:ext cx="1818372" cy="1806356"/>
      </dsp:txXfrm>
    </dsp:sp>
    <dsp:sp modelId="{473F2067-7126-4D56-A328-5A8CFD3D8D52}">
      <dsp:nvSpPr>
        <dsp:cNvPr id="0" name=""/>
        <dsp:cNvSpPr/>
      </dsp:nvSpPr>
      <dsp:spPr>
        <a:xfrm rot="5400000">
          <a:off x="3131487" y="2205425"/>
          <a:ext cx="2430000" cy="17914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256912" y="3510000"/>
          <a:ext cx="2239374" cy="810000"/>
        </a:xfrm>
        <a:prstGeom prst="chevron">
          <a:avLst>
            <a:gd name="adj" fmla="val 25000"/>
          </a:avLst>
        </a:prstGeom>
        <a:solidFill>
          <a:schemeClr val="accent3"/>
        </a:solidFill>
        <a:ln w="15875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altLang="zh-CN" sz="1800" b="1" kern="1200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Step</a:t>
          </a:r>
          <a:r>
            <a:rPr lang="zh-CN" altLang="en-US" sz="1800" b="1" kern="1200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1" kern="1200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03</a:t>
          </a:r>
        </a:p>
      </dsp:txBody>
      <dsp:txXfrm>
        <a:off x="4459412" y="3510000"/>
        <a:ext cx="1834374" cy="810000"/>
      </dsp:txXfrm>
    </dsp:sp>
    <dsp:sp modelId="{FD7B29F2-0D66-4B4B-BC8A-82DA23575305}">
      <dsp:nvSpPr>
        <dsp:cNvPr id="0" name=""/>
        <dsp:cNvSpPr/>
      </dsp:nvSpPr>
      <dsp:spPr>
        <a:xfrm>
          <a:off x="4436062" y="1187489"/>
          <a:ext cx="1818372" cy="1806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648000" rIns="288000" bIns="0" numCol="1" spcCol="1270" rtlCol="0" anchor="t" anchorCtr="0">
          <a:noAutofit/>
        </a:bodyPr>
        <a:lstStyle/>
        <a:p>
          <a:pPr marL="0" lvl="0" indent="0" algn="l" defTabSz="533400" rtl="0">
            <a:lnSpc>
              <a:spcPts val="1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altLang="zh-CN" sz="1200" kern="120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Derive values of </a:t>
          </a:r>
          <a:r>
            <a:rPr lang="en-CA" altLang="zh-CN" sz="1200" kern="1200" noProof="0" dirty="0" err="1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CustomerAlternateKey</a:t>
          </a:r>
          <a:r>
            <a:rPr lang="en-CA" altLang="zh-CN" sz="1200" kern="120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, </a:t>
          </a:r>
          <a:r>
            <a:rPr lang="en-CA" altLang="zh-CN" sz="1200" kern="1200" noProof="0" dirty="0" err="1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yearlyincome</a:t>
          </a:r>
          <a:r>
            <a:rPr lang="en-CA" altLang="zh-CN" sz="1200" kern="120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,   education and occupation of different country</a:t>
          </a:r>
          <a:r>
            <a:rPr lang="en-CA" altLang="zh-CN" sz="1200" kern="1200" noProof="0" dirty="0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.</a:t>
          </a:r>
          <a:endParaRPr lang="en-US" altLang="zh-CN" sz="1200" kern="1200" noProof="0" dirty="0">
            <a:solidFill>
              <a:schemeClr val="tx2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436062" y="1187489"/>
        <a:ext cx="1818372" cy="1806356"/>
      </dsp:txXfrm>
    </dsp:sp>
    <dsp:sp modelId="{7BF6E820-C6E3-4E2C-BB23-ADF9AD641C6B}">
      <dsp:nvSpPr>
        <dsp:cNvPr id="0" name=""/>
        <dsp:cNvSpPr/>
      </dsp:nvSpPr>
      <dsp:spPr>
        <a:xfrm rot="5400000">
          <a:off x="5258893" y="2205425"/>
          <a:ext cx="2430000" cy="17914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46455-4EBB-40A8-838B-B584850A8B8E}">
      <dsp:nvSpPr>
        <dsp:cNvPr id="0" name=""/>
        <dsp:cNvSpPr/>
      </dsp:nvSpPr>
      <dsp:spPr>
        <a:xfrm>
          <a:off x="6384318" y="3510000"/>
          <a:ext cx="2239374" cy="810000"/>
        </a:xfrm>
        <a:prstGeom prst="chevron">
          <a:avLst>
            <a:gd name="adj" fmla="val 25000"/>
          </a:avLst>
        </a:prstGeom>
        <a:solidFill>
          <a:schemeClr val="accent4"/>
        </a:solidFill>
        <a:ln w="15875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altLang="zh-CN" sz="1800" b="1" kern="1200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Step</a:t>
          </a:r>
          <a:r>
            <a:rPr lang="zh-CN" altLang="en-US" sz="1800" b="1" kern="1200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1" kern="1200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04</a:t>
          </a:r>
          <a:endParaRPr lang="zh-CN" altLang="en-US" sz="1800" b="1" kern="1200" noProof="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586818" y="3510000"/>
        <a:ext cx="1834374" cy="810000"/>
      </dsp:txXfrm>
    </dsp:sp>
    <dsp:sp modelId="{1D84544C-5924-422B-9546-A86AE4927E4C}">
      <dsp:nvSpPr>
        <dsp:cNvPr id="0" name=""/>
        <dsp:cNvSpPr/>
      </dsp:nvSpPr>
      <dsp:spPr>
        <a:xfrm>
          <a:off x="6563468" y="1187489"/>
          <a:ext cx="1818372" cy="1806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648000" rIns="288000" bIns="0" numCol="1" spcCol="1270" rtlCol="0" anchor="t" anchorCtr="0">
          <a:noAutofit/>
        </a:bodyPr>
        <a:lstStyle/>
        <a:p>
          <a:pPr marL="0" lvl="0" indent="0" algn="l" defTabSz="533400" rtl="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kern="120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Remove</a:t>
          </a:r>
          <a:r>
            <a:rPr lang="en-US" altLang="zh-CN" sz="1200" kern="1200" baseline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duplicate items </a:t>
          </a:r>
          <a:r>
            <a:rPr lang="en-CA" altLang="zh-CN" sz="1200" kern="1200" noProof="0" dirty="0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and sort the data </a:t>
          </a:r>
          <a:r>
            <a:rPr lang="en-US" altLang="zh-CN" sz="1200" kern="1200" baseline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through </a:t>
          </a:r>
          <a:r>
            <a:rPr lang="en-CA" altLang="zh-CN" sz="1200" kern="1200" noProof="0" dirty="0" err="1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CustomerID</a:t>
          </a:r>
          <a:endParaRPr lang="en-US" altLang="zh-CN" sz="1200" kern="1200" noProof="0" dirty="0">
            <a:solidFill>
              <a:srgbClr val="666666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6563468" y="1187489"/>
        <a:ext cx="1818372" cy="1806356"/>
      </dsp:txXfrm>
    </dsp:sp>
    <dsp:sp modelId="{0EE416CF-D8AE-41BD-BF35-9148040E1274}">
      <dsp:nvSpPr>
        <dsp:cNvPr id="0" name=""/>
        <dsp:cNvSpPr/>
      </dsp:nvSpPr>
      <dsp:spPr>
        <a:xfrm rot="5400000">
          <a:off x="7386299" y="2205425"/>
          <a:ext cx="2430000" cy="17914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9A9A18-D6AE-4459-8C7F-A17CAB50744A}">
      <dsp:nvSpPr>
        <dsp:cNvPr id="0" name=""/>
        <dsp:cNvSpPr/>
      </dsp:nvSpPr>
      <dsp:spPr>
        <a:xfrm>
          <a:off x="8511724" y="3510000"/>
          <a:ext cx="2239374" cy="810000"/>
        </a:xfrm>
        <a:prstGeom prst="chevron">
          <a:avLst>
            <a:gd name="adj" fmla="val 25000"/>
          </a:avLst>
        </a:prstGeom>
        <a:solidFill>
          <a:schemeClr val="accent5"/>
        </a:solidFill>
        <a:ln w="15875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altLang="zh-CN" sz="1800" b="1" kern="1200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Step</a:t>
          </a:r>
          <a:r>
            <a:rPr lang="zh-CN" altLang="en-US" sz="1800" b="1" kern="1200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1" kern="1200" noProof="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rPr>
            <a:t>05</a:t>
          </a:r>
          <a:endParaRPr lang="zh-CN" altLang="en-US" sz="1800" b="1" kern="1200" noProof="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714224" y="3510000"/>
        <a:ext cx="1834374" cy="810000"/>
      </dsp:txXfrm>
    </dsp:sp>
    <dsp:sp modelId="{7F54B493-FCA8-4A1F-A2B1-FCB26CA9C396}">
      <dsp:nvSpPr>
        <dsp:cNvPr id="0" name=""/>
        <dsp:cNvSpPr/>
      </dsp:nvSpPr>
      <dsp:spPr>
        <a:xfrm>
          <a:off x="8690874" y="1187489"/>
          <a:ext cx="1818372" cy="1806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648000" rIns="288000" bIns="0" numCol="1" spcCol="1270" rtlCol="0" anchor="t" anchorCtr="0">
          <a:noAutofit/>
        </a:bodyPr>
        <a:lstStyle/>
        <a:p>
          <a:pPr marL="0" lvl="0" indent="0" algn="l" defTabSz="533400" rtl="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kern="1200" noProof="0" dirty="0">
              <a:solidFill>
                <a:srgbClr val="66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ETL by SSIS</a:t>
          </a:r>
        </a:p>
      </dsp:txBody>
      <dsp:txXfrm>
        <a:off x="8690874" y="1187489"/>
        <a:ext cx="1818372" cy="18063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A8DBB9-FF4D-4FDA-AD34-27FA86519578}" type="datetime1">
              <a:rPr lang="zh-CN" altLang="en-US" smtClean="0"/>
              <a:t>2022/6/21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1CCE20-FD2F-40C5-ABE3-3369F20AA0E6}" type="datetime1">
              <a:rPr lang="zh-CN" altLang="en-US" smtClean="0"/>
              <a:t>2022/6/21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DC9BE-8102-4ADA-9C69-422E2361041F}" type="slidenum">
              <a:rPr lang="en-US" altLang="zh-CN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5437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03234F-2943-4AD6-8E73-34C216403FC9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18B044-5115-4C63-8F06-0D627F0729F0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E476C3-78BD-40CB-9C6F-0D41DD7E1D50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6">
            <a:extLst>
              <a:ext uri="{FF2B5EF4-FFF2-40B4-BE49-F238E27FC236}">
                <a16:creationId xmlns:a16="http://schemas.microsoft.com/office/drawing/2014/main" id="{B8498729-8E0E-452C-9DE5-20C4280E68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8339" y="5310000"/>
            <a:ext cx="4536000" cy="1548000"/>
          </a:xfrm>
          <a:solidFill>
            <a:schemeClr val="bg1">
              <a:lumMod val="85000"/>
              <a:alpha val="80000"/>
            </a:schemeClr>
          </a:solidFill>
        </p:spPr>
        <p:txBody>
          <a:bodyPr lIns="288000" tIns="252000" rtlCol="0"/>
          <a:lstStyle>
            <a:lvl1pPr marL="0" indent="0">
              <a:spcBef>
                <a:spcPts val="500"/>
              </a:spcBef>
              <a:buNone/>
              <a:defRPr sz="13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spcBef>
                <a:spcPts val="500"/>
              </a:spcBef>
              <a:buNone/>
              <a:defRPr sz="10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 dirty="0"/>
              <a:t>附加阶段标题 </a:t>
            </a:r>
            <a:r>
              <a:rPr lang="en-US" altLang="zh-CN" noProof="0" dirty="0"/>
              <a:t>02</a:t>
            </a:r>
          </a:p>
          <a:p>
            <a:pPr lvl="1" rtl="0"/>
            <a:r>
              <a:rPr lang="en-US" altLang="zh-CN" noProof="0" dirty="0"/>
              <a:t>Lorem ipsum dolor sit </a:t>
            </a:r>
            <a:r>
              <a:rPr lang="en-US" altLang="zh-CN" noProof="0" dirty="0" err="1"/>
              <a:t>amet</a:t>
            </a:r>
            <a:r>
              <a:rPr lang="en-US" altLang="zh-CN" noProof="0" dirty="0"/>
              <a:t>, </a:t>
            </a:r>
            <a:r>
              <a:rPr lang="en-US" altLang="zh-CN" noProof="0" dirty="0" err="1"/>
              <a:t>consectetuer</a:t>
            </a:r>
            <a:r>
              <a:rPr lang="en-US" altLang="zh-CN" noProof="0" dirty="0"/>
              <a:t> </a:t>
            </a:r>
            <a:r>
              <a:rPr lang="en-US" altLang="zh-CN" noProof="0" dirty="0" err="1"/>
              <a:t>adipiscing</a:t>
            </a:r>
            <a:r>
              <a:rPr lang="en-US" altLang="zh-CN" noProof="0" dirty="0"/>
              <a:t> </a:t>
            </a:r>
            <a:r>
              <a:rPr lang="en-US" altLang="zh-CN" noProof="0" dirty="0" err="1"/>
              <a:t>elit</a:t>
            </a:r>
            <a:r>
              <a:rPr lang="en-US" altLang="zh-CN" noProof="0" dirty="0"/>
              <a:t>, </a:t>
            </a:r>
            <a:r>
              <a:rPr lang="en-US" altLang="zh-CN" noProof="0" dirty="0" err="1"/>
              <a:t>sed</a:t>
            </a:r>
            <a:r>
              <a:rPr lang="en-US" altLang="zh-CN" noProof="0" dirty="0"/>
              <a:t> </a:t>
            </a:r>
            <a:r>
              <a:rPr lang="en-US" altLang="zh-CN" noProof="0" dirty="0" err="1"/>
              <a:t>diam</a:t>
            </a:r>
            <a:r>
              <a:rPr lang="en-US" altLang="zh-CN" noProof="0" dirty="0"/>
              <a:t> </a:t>
            </a:r>
            <a:r>
              <a:rPr lang="en-US" altLang="zh-CN" noProof="0" dirty="0" err="1"/>
              <a:t>nonummy</a:t>
            </a:r>
            <a:endParaRPr lang="en-US" altLang="zh-CN" noProof="0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6F6ED01E-03BA-4CB7-BDDB-4A7F0B0DA4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7583" y="5310000"/>
            <a:ext cx="2778470" cy="1548000"/>
          </a:xfrm>
          <a:solidFill>
            <a:schemeClr val="bg1">
              <a:lumMod val="95000"/>
            </a:schemeClr>
          </a:solidFill>
        </p:spPr>
        <p:txBody>
          <a:bodyPr lIns="288000" tIns="252000" rtlCol="0"/>
          <a:lstStyle>
            <a:lvl1pPr marL="0" indent="0">
              <a:spcBef>
                <a:spcPts val="500"/>
              </a:spcBef>
              <a:buNone/>
              <a:defRPr sz="13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spcBef>
                <a:spcPts val="500"/>
              </a:spcBef>
              <a:buNone/>
              <a:defRPr sz="10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 dirty="0"/>
              <a:t>附加阶段标题 </a:t>
            </a:r>
            <a:r>
              <a:rPr lang="en-US" altLang="zh-CN" noProof="0" dirty="0"/>
              <a:t>01</a:t>
            </a:r>
          </a:p>
          <a:p>
            <a:pPr lvl="1" rtl="0"/>
            <a:r>
              <a:rPr lang="en-US" altLang="zh-CN" noProof="0" dirty="0"/>
              <a:t>Lorem ipsum dolor sit </a:t>
            </a:r>
            <a:r>
              <a:rPr lang="en-US" altLang="zh-CN" noProof="0" dirty="0" err="1"/>
              <a:t>amet</a:t>
            </a:r>
            <a:r>
              <a:rPr lang="en-US" altLang="zh-CN" noProof="0" dirty="0"/>
              <a:t>, </a:t>
            </a:r>
            <a:r>
              <a:rPr lang="en-US" altLang="zh-CN" noProof="0" dirty="0" err="1"/>
              <a:t>consectetuer</a:t>
            </a:r>
            <a:r>
              <a:rPr lang="en-US" altLang="zh-CN" noProof="0" dirty="0"/>
              <a:t> </a:t>
            </a:r>
            <a:r>
              <a:rPr lang="en-US" altLang="zh-CN" noProof="0" dirty="0" err="1"/>
              <a:t>adipiscing</a:t>
            </a:r>
            <a:r>
              <a:rPr lang="en-US" altLang="zh-CN" noProof="0" dirty="0"/>
              <a:t> </a:t>
            </a:r>
            <a:r>
              <a:rPr lang="en-US" altLang="zh-CN" noProof="0" dirty="0" err="1"/>
              <a:t>elit</a:t>
            </a:r>
            <a:r>
              <a:rPr lang="en-US" altLang="zh-CN" noProof="0" dirty="0"/>
              <a:t>, </a:t>
            </a:r>
            <a:r>
              <a:rPr lang="en-US" altLang="zh-CN" noProof="0" dirty="0" err="1"/>
              <a:t>sed</a:t>
            </a:r>
            <a:r>
              <a:rPr lang="en-US" altLang="zh-CN" noProof="0" dirty="0"/>
              <a:t> </a:t>
            </a:r>
            <a:r>
              <a:rPr lang="en-US" altLang="zh-CN" noProof="0" dirty="0" err="1"/>
              <a:t>diam</a:t>
            </a:r>
            <a:r>
              <a:rPr lang="en-US" altLang="zh-CN" noProof="0" dirty="0"/>
              <a:t> </a:t>
            </a:r>
            <a:r>
              <a:rPr lang="en-US" altLang="zh-CN" noProof="0" dirty="0" err="1"/>
              <a:t>nonummy</a:t>
            </a:r>
            <a:endParaRPr lang="en-US" altLang="zh-CN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3060639-BF2D-41F8-822B-DED03338D28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80354" y="197121"/>
            <a:ext cx="10711545" cy="1325563"/>
          </a:xfrm>
        </p:spPr>
        <p:txBody>
          <a:bodyPr rtlCol="0">
            <a:normAutofit/>
          </a:bodyPr>
          <a:lstStyle>
            <a:lvl1pPr>
              <a:defRPr sz="3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项目日程表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474091-9EA2-47C8-AAA9-6DFE207852E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80354" y="1786436"/>
            <a:ext cx="10711545" cy="33060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9" name="文本占位符 16">
            <a:extLst>
              <a:ext uri="{FF2B5EF4-FFF2-40B4-BE49-F238E27FC236}">
                <a16:creationId xmlns:a16="http://schemas.microsoft.com/office/drawing/2014/main" id="{1C51713D-9A60-48EF-A25A-764AEDE9E6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6626" y="5310000"/>
            <a:ext cx="3103200" cy="1548000"/>
          </a:xfrm>
          <a:solidFill>
            <a:schemeClr val="bg1">
              <a:lumMod val="95000"/>
            </a:schemeClr>
          </a:solidFill>
        </p:spPr>
        <p:txBody>
          <a:bodyPr lIns="288000" tIns="252000" rtlCol="0"/>
          <a:lstStyle>
            <a:lvl1pPr marL="0" indent="0">
              <a:spcBef>
                <a:spcPts val="500"/>
              </a:spcBef>
              <a:buNone/>
              <a:defRPr sz="13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spcBef>
                <a:spcPts val="500"/>
              </a:spcBef>
              <a:buNone/>
              <a:defRPr sz="10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 dirty="0"/>
              <a:t>附加阶段标题 </a:t>
            </a:r>
            <a:r>
              <a:rPr lang="en-US" altLang="zh-CN" noProof="0" dirty="0"/>
              <a:t>3</a:t>
            </a:r>
          </a:p>
          <a:p>
            <a:pPr lvl="1" rtl="0"/>
            <a:r>
              <a:rPr lang="en-US" altLang="zh-CN" noProof="0" dirty="0"/>
              <a:t>Lorem ipsum dolor sit </a:t>
            </a:r>
            <a:r>
              <a:rPr lang="en-US" altLang="zh-CN" noProof="0" dirty="0" err="1"/>
              <a:t>amet</a:t>
            </a:r>
            <a:r>
              <a:rPr lang="en-US" altLang="zh-CN" noProof="0" dirty="0"/>
              <a:t>, </a:t>
            </a:r>
            <a:r>
              <a:rPr lang="en-US" altLang="zh-CN" noProof="0" dirty="0" err="1"/>
              <a:t>consectetuer</a:t>
            </a:r>
            <a:r>
              <a:rPr lang="en-US" altLang="zh-CN" noProof="0" dirty="0"/>
              <a:t> </a:t>
            </a:r>
            <a:r>
              <a:rPr lang="en-US" altLang="zh-CN" noProof="0" dirty="0" err="1"/>
              <a:t>adipiscing</a:t>
            </a:r>
            <a:r>
              <a:rPr lang="en-US" altLang="zh-CN" noProof="0" dirty="0"/>
              <a:t> </a:t>
            </a:r>
            <a:r>
              <a:rPr lang="en-US" altLang="zh-CN" noProof="0" dirty="0" err="1"/>
              <a:t>elit</a:t>
            </a:r>
            <a:r>
              <a:rPr lang="en-US" altLang="zh-CN" noProof="0" dirty="0"/>
              <a:t>, </a:t>
            </a:r>
            <a:r>
              <a:rPr lang="en-US" altLang="zh-CN" noProof="0" dirty="0" err="1"/>
              <a:t>sed</a:t>
            </a:r>
            <a:r>
              <a:rPr lang="en-US" altLang="zh-CN" noProof="0" dirty="0"/>
              <a:t> </a:t>
            </a:r>
            <a:r>
              <a:rPr lang="en-US" altLang="zh-CN" noProof="0" dirty="0" err="1"/>
              <a:t>diam</a:t>
            </a:r>
            <a:r>
              <a:rPr lang="en-US" altLang="zh-CN" noProof="0" dirty="0"/>
              <a:t> </a:t>
            </a:r>
            <a:r>
              <a:rPr lang="en-US" altLang="zh-CN" noProof="0" dirty="0" err="1"/>
              <a:t>nonummy</a:t>
            </a:r>
            <a:endParaRPr lang="en-US" altLang="zh-CN" noProof="0" dirty="0"/>
          </a:p>
        </p:txBody>
      </p:sp>
      <p:cxnSp>
        <p:nvCxnSpPr>
          <p:cNvPr id="21" name="直接连接符​​(S) 20">
            <a:extLst>
              <a:ext uri="{FF2B5EF4-FFF2-40B4-BE49-F238E27FC236}">
                <a16:creationId xmlns:a16="http://schemas.microsoft.com/office/drawing/2014/main" id="{303706AB-7768-4239-93C0-28F2AC35B71A}"/>
              </a:ext>
            </a:extLst>
          </p:cNvPr>
          <p:cNvCxnSpPr/>
          <p:nvPr userDrawn="1"/>
        </p:nvCxnSpPr>
        <p:spPr>
          <a:xfrm>
            <a:off x="787583" y="1181100"/>
            <a:ext cx="1886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30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1630FC-7090-4D1C-93D5-113C82941F4E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EDFCFC-F8E9-4049-95DD-C79391CC7BFF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BE5E81-E012-42C1-892B-1E2892457684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05DBCF-E3D4-4FC7-9203-C0C05B2BAA55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10A522-F0F5-43AE-870D-B1652467F5E7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571CF06-CFCF-4651-AD58-EA72AF9A9AA5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A78803E1-1726-4879-80E3-452B390141DD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ECCA8BC-1B61-46E2-9581-00FC2FDA063C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50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新宋体" panose="02010609030101010101" pitchFamily="49" charset="-122"/>
          <a:ea typeface="新宋体" panose="02010609030101010101" pitchFamily="49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6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长方形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4738" y="639098"/>
            <a:ext cx="6722137" cy="2228390"/>
          </a:xfrm>
        </p:spPr>
        <p:txBody>
          <a:bodyPr rtlCol="0">
            <a:normAutofit/>
          </a:bodyPr>
          <a:lstStyle/>
          <a:p>
            <a:pPr rtl="0"/>
            <a:r>
              <a:rPr lang="en-CA" sz="6600" b="1" dirty="0">
                <a:latin typeface="Algerian" panose="04020705040A02060702" pitchFamily="82" charset="0"/>
              </a:rPr>
              <a:t>Retail Project</a:t>
            </a:r>
            <a:endParaRPr lang="zh-cn" sz="6600" b="1" dirty="0">
              <a:latin typeface="Algerian" panose="04020705040A02060702" pitchFamily="8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1786675"/>
          </a:xfrm>
        </p:spPr>
        <p:txBody>
          <a:bodyPr rtlCol="0">
            <a:normAutofit/>
          </a:bodyPr>
          <a:lstStyle/>
          <a:p>
            <a:r>
              <a:rPr lang="en-CA" sz="1600" dirty="0"/>
              <a:t>Setup </a:t>
            </a:r>
            <a:r>
              <a:rPr lang="en-CA" sz="1800" dirty="0"/>
              <a:t>environment</a:t>
            </a:r>
            <a:r>
              <a:rPr lang="en-CA" sz="1600" dirty="0"/>
              <a:t> and Build data warehouse </a:t>
            </a:r>
          </a:p>
          <a:p>
            <a:endParaRPr lang="en-CA" sz="1600" dirty="0">
              <a:latin typeface="Algerian" panose="04020705040A02060702" pitchFamily="82" charset="0"/>
            </a:endParaRPr>
          </a:p>
          <a:p>
            <a:pPr algn="r"/>
            <a:r>
              <a:rPr lang="en-CA" sz="1600" dirty="0"/>
              <a:t>1</a:t>
            </a:r>
            <a:r>
              <a:rPr lang="en-CA" sz="1600" baseline="30000" dirty="0"/>
              <a:t>st</a:t>
            </a:r>
            <a:r>
              <a:rPr lang="en-CA" sz="1600" dirty="0"/>
              <a:t> meeting</a:t>
            </a:r>
          </a:p>
          <a:p>
            <a:pPr algn="r"/>
            <a:r>
              <a:rPr lang="en-CA" sz="1600" dirty="0"/>
              <a:t>2022.05.29 by </a:t>
            </a:r>
            <a:r>
              <a:rPr lang="en-US" altLang="zh-CN" sz="1600" dirty="0"/>
              <a:t>David </a:t>
            </a:r>
            <a:r>
              <a:rPr lang="en-CA" sz="1600" dirty="0"/>
              <a:t>yang</a:t>
            </a:r>
          </a:p>
          <a:p>
            <a:endParaRPr lang="en-CA" sz="1600" dirty="0"/>
          </a:p>
        </p:txBody>
      </p:sp>
      <p:pic>
        <p:nvPicPr>
          <p:cNvPr id="5" name="图片 4" descr="一张显示了建筑物、坐姿、长凳和侧边的图片&#10;&#10;说明自动生成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4738" y="639098"/>
            <a:ext cx="6722137" cy="2228390"/>
          </a:xfrm>
        </p:spPr>
        <p:txBody>
          <a:bodyPr rtlCol="0">
            <a:normAutofit/>
          </a:bodyPr>
          <a:lstStyle/>
          <a:p>
            <a:pPr rtl="0"/>
            <a:r>
              <a:rPr lang="en-CA" sz="6600" b="1" dirty="0">
                <a:latin typeface="Algerian" panose="04020705040A02060702" pitchFamily="82" charset="0"/>
              </a:rPr>
              <a:t>Retail Project</a:t>
            </a:r>
            <a:endParaRPr lang="zh-cn" sz="6600" b="1" dirty="0">
              <a:latin typeface="Algerian" panose="04020705040A02060702" pitchFamily="8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1786675"/>
          </a:xfrm>
        </p:spPr>
        <p:txBody>
          <a:bodyPr rtlCol="0">
            <a:normAutofit/>
          </a:bodyPr>
          <a:lstStyle/>
          <a:p>
            <a:r>
              <a:rPr lang="en-CA" sz="1600" dirty="0"/>
              <a:t>  ETL Implementation</a:t>
            </a:r>
            <a:endParaRPr lang="en-CA" sz="1600" dirty="0">
              <a:latin typeface="Algerian" panose="04020705040A02060702" pitchFamily="82" charset="0"/>
            </a:endParaRPr>
          </a:p>
          <a:p>
            <a:pPr algn="r"/>
            <a:r>
              <a:rPr lang="en-CA" sz="1600" dirty="0"/>
              <a:t>2ND meeting</a:t>
            </a:r>
          </a:p>
          <a:p>
            <a:pPr algn="r"/>
            <a:r>
              <a:rPr lang="en-CA" sz="1600"/>
              <a:t>2022.06.05 </a:t>
            </a:r>
            <a:r>
              <a:rPr lang="en-CA" sz="1600" dirty="0"/>
              <a:t>by </a:t>
            </a:r>
            <a:r>
              <a:rPr lang="en-US" altLang="zh-CN" sz="1600" dirty="0"/>
              <a:t>David </a:t>
            </a:r>
            <a:r>
              <a:rPr lang="en-CA" sz="1600" dirty="0"/>
              <a:t>yang</a:t>
            </a:r>
          </a:p>
          <a:p>
            <a:endParaRPr lang="en-CA" sz="1600" dirty="0"/>
          </a:p>
        </p:txBody>
      </p:sp>
      <p:pic>
        <p:nvPicPr>
          <p:cNvPr id="5" name="图片 4" descr="一张显示了建筑物、坐姿、长凳和侧边的图片&#10;&#10;说明自动生成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54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63B13B-EC83-63A3-D835-699FA193F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2810028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Bahnschrift" panose="020B0502040204020203" pitchFamily="34" charset="0"/>
              </a:rPr>
              <a:t>★  D</a:t>
            </a:r>
            <a:r>
              <a:rPr lang="en-US" altLang="zh-CN" sz="2000" dirty="0" err="1">
                <a:latin typeface="Bahnschrift" panose="020B0502040204020203" pitchFamily="34" charset="0"/>
              </a:rPr>
              <a:t>ata</a:t>
            </a:r>
            <a:r>
              <a:rPr lang="en-US" altLang="zh-CN" sz="2000" dirty="0">
                <a:latin typeface="Bahnschrift" panose="020B0502040204020203" pitchFamily="34" charset="0"/>
              </a:rPr>
              <a:t> Preparation</a:t>
            </a:r>
          </a:p>
          <a:p>
            <a:endParaRPr lang="en-CA" sz="2000" dirty="0">
              <a:latin typeface="Bahnschrift" panose="020B0502040204020203" pitchFamily="34" charset="0"/>
            </a:endParaRPr>
          </a:p>
          <a:p>
            <a:r>
              <a:rPr lang="en-CA" sz="2000" dirty="0">
                <a:latin typeface="Bahnschrift" panose="020B0502040204020203" pitchFamily="34" charset="0"/>
              </a:rPr>
              <a:t>★  ETL by SSMS and SSIS</a:t>
            </a:r>
          </a:p>
          <a:p>
            <a:endParaRPr lang="en-CA" sz="2000" dirty="0">
              <a:latin typeface="Bahnschrift" panose="020B0502040204020203" pitchFamily="34" charset="0"/>
            </a:endParaRPr>
          </a:p>
          <a:p>
            <a:r>
              <a:rPr lang="en-CA" sz="2000" dirty="0">
                <a:latin typeface="Bahnschrift" panose="020B0502040204020203" pitchFamily="34" charset="0"/>
              </a:rPr>
              <a:t>★  ETL basically by SSIS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AEEDE6-3B00-ADB8-36EA-295E70F7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DEB480A-D8E1-19AA-C224-CAE1F08A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69" y="278294"/>
            <a:ext cx="10058400" cy="767131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Algerian" panose="04020705040A02060702" pitchFamily="8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0216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25EF021-EDA4-8E54-BAA9-0F5EB2473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39" y="1924219"/>
            <a:ext cx="4939437" cy="1918706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E454B8-F344-5C05-7A94-14F2635B4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CD7A13-1448-F69D-63A5-6231234F0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44" y="2092035"/>
            <a:ext cx="4139440" cy="4285323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1DE7901-20A2-9646-C0B2-5DE616BF5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97" y="297146"/>
            <a:ext cx="10058400" cy="748452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Bahnschrift" panose="020B0502040204020203" pitchFamily="34" charset="0"/>
              </a:rPr>
              <a:t>D</a:t>
            </a:r>
            <a:r>
              <a:rPr lang="en-US" altLang="zh-CN" sz="3200" dirty="0" err="1">
                <a:latin typeface="Bahnschrift" panose="020B0502040204020203" pitchFamily="34" charset="0"/>
              </a:rPr>
              <a:t>ata</a:t>
            </a:r>
            <a:r>
              <a:rPr lang="en-US" altLang="zh-CN" sz="3200" dirty="0">
                <a:latin typeface="Bahnschrift" panose="020B0502040204020203" pitchFamily="34" charset="0"/>
              </a:rPr>
              <a:t> Preparation for Table </a:t>
            </a:r>
            <a:r>
              <a:rPr lang="en-US" altLang="zh-CN" sz="3200" dirty="0" err="1">
                <a:latin typeface="Bahnschrift" panose="020B0502040204020203" pitchFamily="34" charset="0"/>
              </a:rPr>
              <a:t>DimCustomer</a:t>
            </a:r>
            <a:endParaRPr lang="en-CA" sz="3200" dirty="0">
              <a:latin typeface="Algerian" panose="04020705040A02060702" pitchFamily="8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7A6493-3338-0A88-EC99-FDF7FC5D5A57}"/>
              </a:ext>
            </a:extLst>
          </p:cNvPr>
          <p:cNvSpPr txBox="1"/>
          <p:nvPr/>
        </p:nvSpPr>
        <p:spPr>
          <a:xfrm>
            <a:off x="1129684" y="1245651"/>
            <a:ext cx="8777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Bahnschrift" panose="020B0502040204020203" pitchFamily="34" charset="0"/>
              </a:rPr>
              <a:t>Search the missing columns of the target table and check the properties of columns between the target table and the source table.</a:t>
            </a:r>
            <a:endParaRPr lang="en-CA" dirty="0"/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7E1AFEC1-623B-B513-6DB6-7A1D1C0A9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39" y="3875162"/>
            <a:ext cx="4784835" cy="239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6" descr="SmartArt 流程图">
            <a:extLst>
              <a:ext uri="{FF2B5EF4-FFF2-40B4-BE49-F238E27FC236}">
                <a16:creationId xmlns:a16="http://schemas.microsoft.com/office/drawing/2014/main" id="{703FAB33-C653-48B0-9838-6BDC8704C1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283233"/>
              </p:ext>
            </p:extLst>
          </p:nvPr>
        </p:nvGraphicFramePr>
        <p:xfrm>
          <a:off x="789873" y="1915138"/>
          <a:ext cx="10753200" cy="54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长方形 9" descr="红色方形">
            <a:extLst>
              <a:ext uri="{FF2B5EF4-FFF2-40B4-BE49-F238E27FC236}">
                <a16:creationId xmlns:a16="http://schemas.microsoft.com/office/drawing/2014/main" id="{A12CC26A-5315-4976-ADC0-5433567BBAE9}"/>
              </a:ext>
            </a:extLst>
          </p:cNvPr>
          <p:cNvSpPr/>
          <p:nvPr/>
        </p:nvSpPr>
        <p:spPr>
          <a:xfrm>
            <a:off x="790594" y="2513969"/>
            <a:ext cx="688931" cy="68893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 descr="橙色方形">
            <a:extLst>
              <a:ext uri="{FF2B5EF4-FFF2-40B4-BE49-F238E27FC236}">
                <a16:creationId xmlns:a16="http://schemas.microsoft.com/office/drawing/2014/main" id="{1930D93D-7C86-4A0B-AC32-322C4830B011}"/>
              </a:ext>
            </a:extLst>
          </p:cNvPr>
          <p:cNvSpPr/>
          <p:nvPr/>
        </p:nvSpPr>
        <p:spPr>
          <a:xfrm>
            <a:off x="2917717" y="2513969"/>
            <a:ext cx="688931" cy="6889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长方形 13" descr="橙色方形">
            <a:extLst>
              <a:ext uri="{FF2B5EF4-FFF2-40B4-BE49-F238E27FC236}">
                <a16:creationId xmlns:a16="http://schemas.microsoft.com/office/drawing/2014/main" id="{3465B29B-8058-46D1-9660-8E77A907D117}"/>
              </a:ext>
            </a:extLst>
          </p:cNvPr>
          <p:cNvSpPr/>
          <p:nvPr/>
        </p:nvSpPr>
        <p:spPr>
          <a:xfrm>
            <a:off x="5050060" y="2496734"/>
            <a:ext cx="688931" cy="68893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长方形 14" descr="橙色方形">
            <a:extLst>
              <a:ext uri="{FF2B5EF4-FFF2-40B4-BE49-F238E27FC236}">
                <a16:creationId xmlns:a16="http://schemas.microsoft.com/office/drawing/2014/main" id="{EEFF73B8-4E1C-489B-A505-D683624E688D}"/>
              </a:ext>
            </a:extLst>
          </p:cNvPr>
          <p:cNvSpPr/>
          <p:nvPr/>
        </p:nvSpPr>
        <p:spPr>
          <a:xfrm>
            <a:off x="7172120" y="2513969"/>
            <a:ext cx="688931" cy="68893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长方形 15" descr="黄色方形">
            <a:extLst>
              <a:ext uri="{FF2B5EF4-FFF2-40B4-BE49-F238E27FC236}">
                <a16:creationId xmlns:a16="http://schemas.microsoft.com/office/drawing/2014/main" id="{5B34B083-2C6A-4916-B16C-EEDE2F7E0A91}"/>
              </a:ext>
            </a:extLst>
          </p:cNvPr>
          <p:cNvSpPr/>
          <p:nvPr/>
        </p:nvSpPr>
        <p:spPr>
          <a:xfrm>
            <a:off x="9310332" y="2513969"/>
            <a:ext cx="688931" cy="68893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8" name="图形 17" descr="时钟">
            <a:extLst>
              <a:ext uri="{FF2B5EF4-FFF2-40B4-BE49-F238E27FC236}">
                <a16:creationId xmlns:a16="http://schemas.microsoft.com/office/drawing/2014/main" id="{429D621D-3AC8-4789-B37A-514D514B81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5048" y="2633816"/>
            <a:ext cx="432000" cy="432000"/>
          </a:xfrm>
          <a:prstGeom prst="rect">
            <a:avLst/>
          </a:prstGeom>
        </p:spPr>
      </p:pic>
      <p:pic>
        <p:nvPicPr>
          <p:cNvPr id="19" name="图形 18" descr="目标">
            <a:extLst>
              <a:ext uri="{FF2B5EF4-FFF2-40B4-BE49-F238E27FC236}">
                <a16:creationId xmlns:a16="http://schemas.microsoft.com/office/drawing/2014/main" id="{9FBDC2B8-6333-4FE7-85AE-BAA8AC4753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0087" y="2633816"/>
            <a:ext cx="432000" cy="432000"/>
          </a:xfrm>
          <a:prstGeom prst="rect">
            <a:avLst/>
          </a:prstGeom>
        </p:spPr>
      </p:pic>
      <p:pic>
        <p:nvPicPr>
          <p:cNvPr id="24" name="图形 23" descr="研究">
            <a:extLst>
              <a:ext uri="{FF2B5EF4-FFF2-40B4-BE49-F238E27FC236}">
                <a16:creationId xmlns:a16="http://schemas.microsoft.com/office/drawing/2014/main" id="{B3B066BF-DC70-46FA-B9ED-2111EF601B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88959" y="2633816"/>
            <a:ext cx="432000" cy="432000"/>
          </a:xfrm>
          <a:prstGeom prst="rect">
            <a:avLst/>
          </a:prstGeom>
        </p:spPr>
      </p:pic>
      <p:pic>
        <p:nvPicPr>
          <p:cNvPr id="25" name="图形 24" descr="滑动日历">
            <a:extLst>
              <a:ext uri="{FF2B5EF4-FFF2-40B4-BE49-F238E27FC236}">
                <a16:creationId xmlns:a16="http://schemas.microsoft.com/office/drawing/2014/main" id="{8E331209-A339-4EA7-9A9C-60B841670A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05283" y="2633816"/>
            <a:ext cx="432000" cy="432000"/>
          </a:xfrm>
          <a:prstGeom prst="rect">
            <a:avLst/>
          </a:prstGeom>
        </p:spPr>
      </p:pic>
      <p:pic>
        <p:nvPicPr>
          <p:cNvPr id="26" name="图形 25" descr="带条形图的演示文稿">
            <a:extLst>
              <a:ext uri="{FF2B5EF4-FFF2-40B4-BE49-F238E27FC236}">
                <a16:creationId xmlns:a16="http://schemas.microsoft.com/office/drawing/2014/main" id="{E30E2A91-829E-4A17-993C-634E1C3B82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38797" y="2633816"/>
            <a:ext cx="432000" cy="432000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EFC1809B-F3E0-3DB0-099C-78B0510EB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59" y="448073"/>
            <a:ext cx="10058400" cy="748452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Bahnschrift" panose="020B0502040204020203" pitchFamily="34" charset="0"/>
              </a:rPr>
              <a:t>ETL by SSMS and SSIS</a:t>
            </a:r>
            <a:endParaRPr lang="en-CA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682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7EDE75-2DF3-4AA8-8ED9-37260285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5AA575-F63F-5E54-67DE-3BFF3913A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16" y="4576439"/>
            <a:ext cx="2016051" cy="18084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2113CE-A0C9-39CC-89C7-762ADA6AA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1" y="1908609"/>
            <a:ext cx="4967141" cy="22987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D87CAE-BABB-321B-F9BC-ED9E571C0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39" y="2032014"/>
            <a:ext cx="4703769" cy="2184878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E06ABCFC-1A47-4CCA-8927-716B577B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97" y="297146"/>
            <a:ext cx="10058400" cy="748452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Bahnschrift" panose="020B0502040204020203" pitchFamily="34" charset="0"/>
              </a:rPr>
              <a:t>ETL by SSMS and SSIS</a:t>
            </a:r>
            <a:endParaRPr lang="en-CA" sz="3200" dirty="0">
              <a:latin typeface="Algerian" panose="04020705040A02060702" pitchFamily="82" charset="0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6C917233-7652-3411-4D4C-7EDC5610EFC2}"/>
              </a:ext>
            </a:extLst>
          </p:cNvPr>
          <p:cNvSpPr/>
          <p:nvPr/>
        </p:nvSpPr>
        <p:spPr>
          <a:xfrm>
            <a:off x="5637320" y="2823099"/>
            <a:ext cx="550416" cy="47051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87EC33A8-D889-9374-BC02-485BCA1A3FF1}"/>
              </a:ext>
            </a:extLst>
          </p:cNvPr>
          <p:cNvSpPr/>
          <p:nvPr/>
        </p:nvSpPr>
        <p:spPr>
          <a:xfrm>
            <a:off x="8407154" y="4298471"/>
            <a:ext cx="550415" cy="38174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箭头: 左 17">
            <a:extLst>
              <a:ext uri="{FF2B5EF4-FFF2-40B4-BE49-F238E27FC236}">
                <a16:creationId xmlns:a16="http://schemas.microsoft.com/office/drawing/2014/main" id="{59275930-3A84-2F46-A4C8-1FE5F4D38A32}"/>
              </a:ext>
            </a:extLst>
          </p:cNvPr>
          <p:cNvSpPr/>
          <p:nvPr/>
        </p:nvSpPr>
        <p:spPr>
          <a:xfrm>
            <a:off x="5619564" y="5126175"/>
            <a:ext cx="479394" cy="470517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对话气泡: 椭圆形 1">
            <a:extLst>
              <a:ext uri="{FF2B5EF4-FFF2-40B4-BE49-F238E27FC236}">
                <a16:creationId xmlns:a16="http://schemas.microsoft.com/office/drawing/2014/main" id="{37054627-D8BA-E9BB-56BB-79FE9C46383A}"/>
              </a:ext>
            </a:extLst>
          </p:cNvPr>
          <p:cNvSpPr/>
          <p:nvPr/>
        </p:nvSpPr>
        <p:spPr>
          <a:xfrm>
            <a:off x="4274634" y="1731825"/>
            <a:ext cx="1729631" cy="648069"/>
          </a:xfrm>
          <a:prstGeom prst="wedgeEllipseCallo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 err="1"/>
              <a:t>VCustomer</a:t>
            </a:r>
            <a:endParaRPr lang="en-CA" sz="1600" dirty="0"/>
          </a:p>
        </p:txBody>
      </p:sp>
      <p:sp>
        <p:nvSpPr>
          <p:cNvPr id="5" name="对话气泡: 椭圆形 4">
            <a:extLst>
              <a:ext uri="{FF2B5EF4-FFF2-40B4-BE49-F238E27FC236}">
                <a16:creationId xmlns:a16="http://schemas.microsoft.com/office/drawing/2014/main" id="{F2B4CC82-691E-36BA-45FD-B5706301983A}"/>
              </a:ext>
            </a:extLst>
          </p:cNvPr>
          <p:cNvSpPr/>
          <p:nvPr/>
        </p:nvSpPr>
        <p:spPr>
          <a:xfrm>
            <a:off x="7917367" y="1327277"/>
            <a:ext cx="1922052" cy="612648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 err="1"/>
              <a:t>yearlyIncome</a:t>
            </a:r>
            <a:endParaRPr lang="en-CA" sz="1600" dirty="0"/>
          </a:p>
        </p:txBody>
      </p:sp>
      <p:sp>
        <p:nvSpPr>
          <p:cNvPr id="8" name="对话气泡: 椭圆形 7">
            <a:extLst>
              <a:ext uri="{FF2B5EF4-FFF2-40B4-BE49-F238E27FC236}">
                <a16:creationId xmlns:a16="http://schemas.microsoft.com/office/drawing/2014/main" id="{FB803861-0C9C-1C54-3E37-5AFD56B86525}"/>
              </a:ext>
            </a:extLst>
          </p:cNvPr>
          <p:cNvSpPr/>
          <p:nvPr/>
        </p:nvSpPr>
        <p:spPr>
          <a:xfrm>
            <a:off x="10540718" y="1767246"/>
            <a:ext cx="1460461" cy="795837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 err="1"/>
              <a:t>CustomerAlternateKey</a:t>
            </a:r>
            <a:endParaRPr lang="en-CA" sz="1600" dirty="0"/>
          </a:p>
        </p:txBody>
      </p:sp>
      <p:sp>
        <p:nvSpPr>
          <p:cNvPr id="13" name="思想气泡: 云 12">
            <a:extLst>
              <a:ext uri="{FF2B5EF4-FFF2-40B4-BE49-F238E27FC236}">
                <a16:creationId xmlns:a16="http://schemas.microsoft.com/office/drawing/2014/main" id="{8ECFEE42-3AE8-B18B-19FC-36AAA16B5A74}"/>
              </a:ext>
            </a:extLst>
          </p:cNvPr>
          <p:cNvSpPr/>
          <p:nvPr/>
        </p:nvSpPr>
        <p:spPr>
          <a:xfrm>
            <a:off x="10073906" y="3655783"/>
            <a:ext cx="2016050" cy="864576"/>
          </a:xfrm>
          <a:prstGeom prst="cloudCallout">
            <a:avLst>
              <a:gd name="adj1" fmla="val -126388"/>
              <a:gd name="adj2" fmla="val -1639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 err="1"/>
              <a:t>SpanihOccupatison</a:t>
            </a:r>
            <a:endParaRPr lang="en-CA" sz="16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59CFFFD-5B02-6AE7-2842-9850B5B33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16" y="4848813"/>
            <a:ext cx="2805380" cy="1025239"/>
          </a:xfrm>
          <a:prstGeom prst="rect">
            <a:avLst/>
          </a:prstGeom>
        </p:spPr>
      </p:pic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F50606E8-68D0-5D70-86CA-D60DF63EF020}"/>
              </a:ext>
            </a:extLst>
          </p:cNvPr>
          <p:cNvSpPr/>
          <p:nvPr/>
        </p:nvSpPr>
        <p:spPr>
          <a:xfrm>
            <a:off x="10540718" y="5530723"/>
            <a:ext cx="1355360" cy="612648"/>
          </a:xfrm>
          <a:prstGeom prst="wedgeRoundRectCallout">
            <a:avLst>
              <a:gd name="adj1" fmla="val -172289"/>
              <a:gd name="adj2" fmla="val -8095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Clean and Sort</a:t>
            </a:r>
          </a:p>
        </p:txBody>
      </p:sp>
    </p:spTree>
    <p:extLst>
      <p:ext uri="{BB962C8B-B14F-4D97-AF65-F5344CB8AC3E}">
        <p14:creationId xmlns:p14="http://schemas.microsoft.com/office/powerpoint/2010/main" val="1110431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6322A9-66CD-33C1-D6B7-DE9DCACEB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8A0B060-C21E-D560-8C77-CCA0AEF46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97" y="297146"/>
            <a:ext cx="10058400" cy="748452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Bahnschrift" panose="020B0502040204020203" pitchFamily="34" charset="0"/>
              </a:rPr>
              <a:t>ETL basically by SSIS</a:t>
            </a:r>
            <a:endParaRPr lang="en-CA" sz="3200" dirty="0">
              <a:latin typeface="Algerian" panose="04020705040A02060702" pitchFamily="8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009125-4E94-737A-3BCB-C3F2B6FF6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15" y="4305266"/>
            <a:ext cx="2108843" cy="14256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0B3EC2-A561-3CD7-B31C-F72D35487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68" y="2066580"/>
            <a:ext cx="2088792" cy="18539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DCA450-1FDE-B8CB-B665-968E93415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68" y="2115137"/>
            <a:ext cx="3244945" cy="6027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434AAD-7AAC-95CF-1FC2-B8C458787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851" y="3148164"/>
            <a:ext cx="2499616" cy="23597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4AB7F33-1474-DCE1-BF22-4FB47F17E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475" y="3656887"/>
            <a:ext cx="3328514" cy="201401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84585EF-5BBE-8F5A-5A79-F69E8C7810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54" y="1860656"/>
            <a:ext cx="839620" cy="140522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031532F-3355-CA6A-DDBA-4D125BED35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827" y="4328018"/>
            <a:ext cx="790882" cy="1402922"/>
          </a:xfrm>
          <a:prstGeom prst="rect">
            <a:avLst/>
          </a:prstGeom>
        </p:spPr>
      </p:pic>
      <p:sp>
        <p:nvSpPr>
          <p:cNvPr id="33" name="箭头: 右 32">
            <a:extLst>
              <a:ext uri="{FF2B5EF4-FFF2-40B4-BE49-F238E27FC236}">
                <a16:creationId xmlns:a16="http://schemas.microsoft.com/office/drawing/2014/main" id="{9361758E-E7B9-90A5-DD61-DD4984798E49}"/>
              </a:ext>
            </a:extLst>
          </p:cNvPr>
          <p:cNvSpPr/>
          <p:nvPr/>
        </p:nvSpPr>
        <p:spPr>
          <a:xfrm>
            <a:off x="2456322" y="2432483"/>
            <a:ext cx="482675" cy="887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A8AF7793-1B8F-88C4-622D-FE08E6C03260}"/>
              </a:ext>
            </a:extLst>
          </p:cNvPr>
          <p:cNvSpPr/>
          <p:nvPr/>
        </p:nvSpPr>
        <p:spPr>
          <a:xfrm>
            <a:off x="3217156" y="4973714"/>
            <a:ext cx="482675" cy="887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8519CB0E-7D99-3EEF-C088-4B69CD698353}"/>
              </a:ext>
            </a:extLst>
          </p:cNvPr>
          <p:cNvSpPr/>
          <p:nvPr/>
        </p:nvSpPr>
        <p:spPr>
          <a:xfrm>
            <a:off x="6430846" y="2381019"/>
            <a:ext cx="482675" cy="887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696A6302-A402-243C-F9AB-1674FE9FF842}"/>
              </a:ext>
            </a:extLst>
          </p:cNvPr>
          <p:cNvSpPr/>
          <p:nvPr/>
        </p:nvSpPr>
        <p:spPr>
          <a:xfrm>
            <a:off x="4869134" y="4884936"/>
            <a:ext cx="482675" cy="887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A473E4A4-B9CA-F816-E964-D5DB132FBE61}"/>
              </a:ext>
            </a:extLst>
          </p:cNvPr>
          <p:cNvSpPr/>
          <p:nvPr/>
        </p:nvSpPr>
        <p:spPr>
          <a:xfrm>
            <a:off x="8958082" y="4328017"/>
            <a:ext cx="482675" cy="588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箭头: 下 40">
            <a:extLst>
              <a:ext uri="{FF2B5EF4-FFF2-40B4-BE49-F238E27FC236}">
                <a16:creationId xmlns:a16="http://schemas.microsoft.com/office/drawing/2014/main" id="{60D7A1B7-1E2E-1B69-EBF7-F5568F5B3D41}"/>
              </a:ext>
            </a:extLst>
          </p:cNvPr>
          <p:cNvSpPr/>
          <p:nvPr/>
        </p:nvSpPr>
        <p:spPr>
          <a:xfrm>
            <a:off x="7505419" y="3347439"/>
            <a:ext cx="58355" cy="22788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1429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7A48FC-5276-C73B-A165-42C2DD0AC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AFEDCC33-56C3-9422-D23C-DB73017A2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00" y="2034475"/>
            <a:ext cx="2466049" cy="1722249"/>
          </a:xfr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7EC958FB-0040-3BA9-957B-015475F6E8AC}"/>
              </a:ext>
            </a:extLst>
          </p:cNvPr>
          <p:cNvSpPr txBox="1">
            <a:spLocks/>
          </p:cNvSpPr>
          <p:nvPr/>
        </p:nvSpPr>
        <p:spPr>
          <a:xfrm>
            <a:off x="561997" y="297146"/>
            <a:ext cx="10058400" cy="7484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+mj-cs"/>
              </a:defRPr>
            </a:lvl1pPr>
          </a:lstStyle>
          <a:p>
            <a:r>
              <a:rPr lang="en-CA" sz="3200" dirty="0">
                <a:latin typeface="Bahnschrift" panose="020B0502040204020203" pitchFamily="34" charset="0"/>
              </a:rPr>
              <a:t>ETL basically by SSIS</a:t>
            </a:r>
            <a:endParaRPr lang="en-CA" sz="3200" dirty="0">
              <a:latin typeface="Algerian" panose="04020705040A02060702" pitchFamily="82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61060C-C7DC-5931-2C44-14C6E745A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857" y="4160371"/>
            <a:ext cx="1565573" cy="21324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452C963-968A-4F10-D578-5E02F6A26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048" y="1904387"/>
            <a:ext cx="2069723" cy="19824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7420AB3-3355-B0C2-E91E-83B74D119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48" y="4221000"/>
            <a:ext cx="2181203" cy="20111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7CCEBAC-F29B-0CEA-F243-70539D607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95" y="2092475"/>
            <a:ext cx="1948739" cy="1878614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F7AC159D-2C1B-4878-BD34-AC824E8E7BB3}"/>
              </a:ext>
            </a:extLst>
          </p:cNvPr>
          <p:cNvSpPr/>
          <p:nvPr/>
        </p:nvSpPr>
        <p:spPr>
          <a:xfrm>
            <a:off x="2902998" y="2743200"/>
            <a:ext cx="843379" cy="20418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1D8FB33D-5998-4C0B-1BF7-F671C3388D70}"/>
              </a:ext>
            </a:extLst>
          </p:cNvPr>
          <p:cNvSpPr/>
          <p:nvPr/>
        </p:nvSpPr>
        <p:spPr>
          <a:xfrm>
            <a:off x="6743359" y="2793506"/>
            <a:ext cx="843379" cy="20418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箭头: 右弧形 22">
            <a:extLst>
              <a:ext uri="{FF2B5EF4-FFF2-40B4-BE49-F238E27FC236}">
                <a16:creationId xmlns:a16="http://schemas.microsoft.com/office/drawing/2014/main" id="{099F5E29-D192-8645-58E3-37E9901A7C36}"/>
              </a:ext>
            </a:extLst>
          </p:cNvPr>
          <p:cNvSpPr/>
          <p:nvPr/>
        </p:nvSpPr>
        <p:spPr>
          <a:xfrm>
            <a:off x="10405974" y="3552297"/>
            <a:ext cx="731520" cy="1216152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4" name="箭头: 左 23">
            <a:extLst>
              <a:ext uri="{FF2B5EF4-FFF2-40B4-BE49-F238E27FC236}">
                <a16:creationId xmlns:a16="http://schemas.microsoft.com/office/drawing/2014/main" id="{DC89D9C7-CA80-3EEA-F431-780C1D0F8625}"/>
              </a:ext>
            </a:extLst>
          </p:cNvPr>
          <p:cNvSpPr/>
          <p:nvPr/>
        </p:nvSpPr>
        <p:spPr>
          <a:xfrm>
            <a:off x="5965794" y="5022394"/>
            <a:ext cx="777565" cy="204186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322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13CEA4-770A-BBCB-4B17-D9E3C310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2C3F409-033E-9470-9FD7-B4384CD731CA}"/>
              </a:ext>
            </a:extLst>
          </p:cNvPr>
          <p:cNvSpPr txBox="1">
            <a:spLocks/>
          </p:cNvSpPr>
          <p:nvPr/>
        </p:nvSpPr>
        <p:spPr>
          <a:xfrm>
            <a:off x="561997" y="297146"/>
            <a:ext cx="10058400" cy="7484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+mj-cs"/>
              </a:defRPr>
            </a:lvl1pPr>
          </a:lstStyle>
          <a:p>
            <a:r>
              <a:rPr lang="en-CA" sz="3200" dirty="0">
                <a:latin typeface="Bahnschrift" panose="020B0502040204020203" pitchFamily="34" charset="0"/>
              </a:rPr>
              <a:t>Results</a:t>
            </a:r>
            <a:endParaRPr lang="en-CA" sz="3200" dirty="0">
              <a:latin typeface="Algerian" panose="04020705040A02060702" pitchFamily="8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8E04E2F-92F0-D68E-F0C2-D0E2B2752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97" y="2217197"/>
            <a:ext cx="10806612" cy="308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85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4738" y="639098"/>
            <a:ext cx="6722137" cy="2228390"/>
          </a:xfrm>
        </p:spPr>
        <p:txBody>
          <a:bodyPr rtlCol="0">
            <a:normAutofit/>
          </a:bodyPr>
          <a:lstStyle/>
          <a:p>
            <a:pPr rtl="0"/>
            <a:r>
              <a:rPr lang="en-CA" sz="6600" b="1" dirty="0">
                <a:latin typeface="Algerian" panose="04020705040A02060702" pitchFamily="82" charset="0"/>
              </a:rPr>
              <a:t>Retail Project</a:t>
            </a:r>
            <a:endParaRPr lang="zh-cn" sz="6600" b="1" dirty="0">
              <a:latin typeface="Algerian" panose="04020705040A02060702" pitchFamily="8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1786675"/>
          </a:xfrm>
        </p:spPr>
        <p:txBody>
          <a:bodyPr rtlCol="0">
            <a:normAutofit/>
          </a:bodyPr>
          <a:lstStyle/>
          <a:p>
            <a:r>
              <a:rPr lang="en-CA" sz="1600" dirty="0"/>
              <a:t>  ETL Implementation &amp; </a:t>
            </a:r>
            <a:r>
              <a:rPr lang="en-US" altLang="zh-CN" sz="1600" dirty="0"/>
              <a:t>Power BI</a:t>
            </a:r>
            <a:endParaRPr lang="en-CA" sz="1600" dirty="0">
              <a:latin typeface="Algerian" panose="04020705040A02060702" pitchFamily="82" charset="0"/>
            </a:endParaRPr>
          </a:p>
          <a:p>
            <a:pPr algn="r"/>
            <a:r>
              <a:rPr lang="en-CA" sz="1600" dirty="0"/>
              <a:t>3ND meeting</a:t>
            </a:r>
          </a:p>
          <a:p>
            <a:pPr algn="r"/>
            <a:r>
              <a:rPr lang="en-CA" sz="1600" dirty="0"/>
              <a:t>2022.06.12 by </a:t>
            </a:r>
            <a:r>
              <a:rPr lang="en-US" altLang="zh-CN" sz="1600" dirty="0"/>
              <a:t>David </a:t>
            </a:r>
            <a:r>
              <a:rPr lang="en-CA" sz="1600" dirty="0"/>
              <a:t>yang</a:t>
            </a:r>
          </a:p>
          <a:p>
            <a:endParaRPr lang="en-CA" sz="1600" dirty="0"/>
          </a:p>
        </p:txBody>
      </p:sp>
      <p:pic>
        <p:nvPicPr>
          <p:cNvPr id="5" name="图片 4" descr="一张显示了建筑物、坐姿、长凳和侧边的图片&#10;&#10;说明自动生成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63B13B-EC83-63A3-D835-699FA193F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2810028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Bahnschrift" panose="020B0502040204020203" pitchFamily="34" charset="0"/>
              </a:rPr>
              <a:t>★  Load Date dimension data</a:t>
            </a:r>
          </a:p>
          <a:p>
            <a:endParaRPr lang="en-CA" sz="2000" dirty="0">
              <a:latin typeface="Bahnschrift" panose="020B0502040204020203" pitchFamily="34" charset="0"/>
            </a:endParaRPr>
          </a:p>
          <a:p>
            <a:r>
              <a:rPr lang="en-CA" sz="2000" dirty="0">
                <a:latin typeface="Bahnschrift" panose="020B0502040204020203" pitchFamily="34" charset="0"/>
              </a:rPr>
              <a:t>★ Load Product dimension data</a:t>
            </a:r>
          </a:p>
          <a:p>
            <a:endParaRPr lang="en-CA" sz="2000" dirty="0">
              <a:latin typeface="Bahnschrift" panose="020B0502040204020203" pitchFamily="34" charset="0"/>
            </a:endParaRPr>
          </a:p>
          <a:p>
            <a:r>
              <a:rPr lang="en-CA" sz="2000" dirty="0">
                <a:latin typeface="Bahnschrift" panose="020B0502040204020203" pitchFamily="34" charset="0"/>
              </a:rPr>
              <a:t>★ Review BI requirements and try to present Executive Summary with Power BI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AEEDE6-3B00-ADB8-36EA-295E70F7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DEB480A-D8E1-19AA-C224-CAE1F08A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69" y="278294"/>
            <a:ext cx="10058400" cy="767131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Algerian" panose="04020705040A02060702" pitchFamily="8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232546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63B13B-EC83-63A3-D835-699FA193F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2810028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Bahnschrift" panose="020B0502040204020203" pitchFamily="34" charset="0"/>
              </a:rPr>
              <a:t>★  What’s the Data analysis Project?</a:t>
            </a:r>
          </a:p>
          <a:p>
            <a:r>
              <a:rPr lang="en-CA" sz="2000" dirty="0">
                <a:latin typeface="Bahnschrift" panose="020B0502040204020203" pitchFamily="34" charset="0"/>
              </a:rPr>
              <a:t>★  Why ETL?</a:t>
            </a:r>
          </a:p>
          <a:p>
            <a:r>
              <a:rPr lang="en-CA" sz="2000" dirty="0">
                <a:latin typeface="Bahnschrift" panose="020B0502040204020203" pitchFamily="34" charset="0"/>
              </a:rPr>
              <a:t>★  Build EDW data marts model.</a:t>
            </a:r>
          </a:p>
          <a:p>
            <a:r>
              <a:rPr lang="en-CA" sz="2000" dirty="0">
                <a:latin typeface="Bahnschrift" panose="020B0502040204020203" pitchFamily="34" charset="0"/>
              </a:rPr>
              <a:t>★  Source to target mapping analysis. </a:t>
            </a:r>
          </a:p>
          <a:p>
            <a:r>
              <a:rPr lang="en-CA" sz="2000" dirty="0">
                <a:latin typeface="Bahnschrift" panose="020B0502040204020203" pitchFamily="34" charset="0"/>
              </a:rPr>
              <a:t>★  Learning how to use SSIS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AEEDE6-3B00-ADB8-36EA-295E70F7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DEB480A-D8E1-19AA-C224-CAE1F08A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69" y="278294"/>
            <a:ext cx="10058400" cy="767131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Algerian" panose="04020705040A02060702" pitchFamily="8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2930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13ED75-3FAD-5E1A-092C-1881D8641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F33905-1402-84D8-67D5-5C734BCC2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463" y="4371014"/>
            <a:ext cx="2144813" cy="19461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50770D-8F4E-D7D4-F941-A5F2F1AE5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542" y="2102958"/>
            <a:ext cx="2090747" cy="19844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836F58-532C-4723-8910-64C88C94B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0" y="4080252"/>
            <a:ext cx="5184559" cy="2159937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5D81D188-013F-E860-6514-2D7DE71FC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97" y="297146"/>
            <a:ext cx="10058400" cy="748452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Bahnschrift" panose="020B0502040204020203" pitchFamily="34" charset="0"/>
              </a:rPr>
              <a:t>Load Date dimension data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467A93-6F7B-4B7F-BB5E-6503441BD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30" y="2013706"/>
            <a:ext cx="2193424" cy="1732511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D4CEF0FE-2115-2F14-CCF7-902265A0B18C}"/>
              </a:ext>
            </a:extLst>
          </p:cNvPr>
          <p:cNvSpPr/>
          <p:nvPr/>
        </p:nvSpPr>
        <p:spPr>
          <a:xfrm>
            <a:off x="2607054" y="2949918"/>
            <a:ext cx="568171" cy="1984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40009386-F1E5-B23F-CBE7-F81F68598D1A}"/>
              </a:ext>
            </a:extLst>
          </p:cNvPr>
          <p:cNvSpPr/>
          <p:nvPr/>
        </p:nvSpPr>
        <p:spPr>
          <a:xfrm>
            <a:off x="7934340" y="3049138"/>
            <a:ext cx="568171" cy="1984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箭头: 右弧形 10">
            <a:extLst>
              <a:ext uri="{FF2B5EF4-FFF2-40B4-BE49-F238E27FC236}">
                <a16:creationId xmlns:a16="http://schemas.microsoft.com/office/drawing/2014/main" id="{370FBA9A-C34A-F0B2-C329-5F327475EC67}"/>
              </a:ext>
            </a:extLst>
          </p:cNvPr>
          <p:cNvSpPr/>
          <p:nvPr/>
        </p:nvSpPr>
        <p:spPr>
          <a:xfrm>
            <a:off x="11221375" y="3429000"/>
            <a:ext cx="497149" cy="134718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4" name="箭头: 左 13">
            <a:extLst>
              <a:ext uri="{FF2B5EF4-FFF2-40B4-BE49-F238E27FC236}">
                <a16:creationId xmlns:a16="http://schemas.microsoft.com/office/drawing/2014/main" id="{4C6BE57C-1791-5F21-B81A-8E426E4AAC78}"/>
              </a:ext>
            </a:extLst>
          </p:cNvPr>
          <p:cNvSpPr/>
          <p:nvPr/>
        </p:nvSpPr>
        <p:spPr>
          <a:xfrm>
            <a:off x="6931163" y="5094217"/>
            <a:ext cx="1003177" cy="1984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D2AB285-FA5F-2CA9-975F-47B82364E0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436" y="2033531"/>
            <a:ext cx="4705904" cy="173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85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C8E53C3-E640-6E0A-0053-3924FA12D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2" y="2207868"/>
            <a:ext cx="3287630" cy="2729001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E8638B-E675-8EDD-48BF-CB802BD9D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57879A0-1832-3BDF-2352-8EED59847106}"/>
              </a:ext>
            </a:extLst>
          </p:cNvPr>
          <p:cNvSpPr txBox="1">
            <a:spLocks/>
          </p:cNvSpPr>
          <p:nvPr/>
        </p:nvSpPr>
        <p:spPr>
          <a:xfrm>
            <a:off x="561997" y="297146"/>
            <a:ext cx="10058400" cy="7484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+mj-cs"/>
              </a:defRPr>
            </a:lvl1pPr>
          </a:lstStyle>
          <a:p>
            <a:r>
              <a:rPr lang="en-CA" sz="3200" dirty="0">
                <a:latin typeface="Bahnschrift" panose="020B0502040204020203" pitchFamily="34" charset="0"/>
              </a:rPr>
              <a:t>Load Product dimension data</a:t>
            </a:r>
            <a:endParaRPr lang="en-CA" sz="3200" dirty="0">
              <a:latin typeface="Algerian" panose="04020705040A02060702" pitchFamily="82" charset="0"/>
            </a:endParaRPr>
          </a:p>
        </p:txBody>
      </p:sp>
      <p:pic>
        <p:nvPicPr>
          <p:cNvPr id="7" name="内容占位符 5">
            <a:extLst>
              <a:ext uri="{FF2B5EF4-FFF2-40B4-BE49-F238E27FC236}">
                <a16:creationId xmlns:a16="http://schemas.microsoft.com/office/drawing/2014/main" id="{D4A821E1-4E24-925F-F2FB-70F530CAD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425" y="2287072"/>
            <a:ext cx="4524397" cy="27290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839A94-B851-F795-A907-6834104DE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04" y="2287072"/>
            <a:ext cx="3005369" cy="249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15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F122E2D-7CE0-6C88-6206-3C2E403BE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41" y="2091076"/>
            <a:ext cx="2584850" cy="3748790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5D8BDA-88C6-7377-796C-CA7BB11B5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D9D5FA-509F-ADBB-9CD3-CDC46C6D9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722" y="1943043"/>
            <a:ext cx="3567666" cy="23314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15D140-1D0E-19B7-F993-CC5A72E2A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12" y="2596952"/>
            <a:ext cx="2797273" cy="27625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510E7E-71EE-D780-6D25-603B31DEE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75" y="4478100"/>
            <a:ext cx="2371798" cy="18293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7CBB3A-8DA4-9893-3DB2-7776862D81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25" y="3077342"/>
            <a:ext cx="1525202" cy="2762524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66C59217-FF1F-4B26-2B27-DC9EA055CD59}"/>
              </a:ext>
            </a:extLst>
          </p:cNvPr>
          <p:cNvSpPr txBox="1">
            <a:spLocks/>
          </p:cNvSpPr>
          <p:nvPr/>
        </p:nvSpPr>
        <p:spPr>
          <a:xfrm>
            <a:off x="561997" y="297146"/>
            <a:ext cx="10058400" cy="7484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+mj-cs"/>
              </a:defRPr>
            </a:lvl1pPr>
          </a:lstStyle>
          <a:p>
            <a:r>
              <a:rPr lang="en-CA" sz="3200" dirty="0">
                <a:latin typeface="Bahnschrift" panose="020B0502040204020203" pitchFamily="34" charset="0"/>
              </a:rPr>
              <a:t>Load Product dimension data</a:t>
            </a:r>
            <a:endParaRPr lang="en-CA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32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5DECDE9-6A26-2F7E-D36D-AB7E6ABEE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525" y="2101685"/>
            <a:ext cx="11404069" cy="3313694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777F74-7D3D-E7C7-2889-1CBC2076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D8B2B91-D5E6-8580-D32D-FCB0AE71BC81}"/>
              </a:ext>
            </a:extLst>
          </p:cNvPr>
          <p:cNvSpPr txBox="1">
            <a:spLocks/>
          </p:cNvSpPr>
          <p:nvPr/>
        </p:nvSpPr>
        <p:spPr>
          <a:xfrm>
            <a:off x="561997" y="297146"/>
            <a:ext cx="10058400" cy="7484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+mj-cs"/>
              </a:defRPr>
            </a:lvl1pPr>
          </a:lstStyle>
          <a:p>
            <a:r>
              <a:rPr lang="en-CA" sz="3200" dirty="0">
                <a:latin typeface="Bahnschrift" panose="020B0502040204020203" pitchFamily="34" charset="0"/>
              </a:rPr>
              <a:t>Load Product dimension data</a:t>
            </a:r>
            <a:endParaRPr lang="en-CA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932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897C97A-2844-FFEB-D27A-FDFCF24BB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7" y="2009832"/>
            <a:ext cx="2259570" cy="270662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A3E1AF-2C09-72AA-9AD3-7836781B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43EBA4-EA71-7B29-5DBC-BD0E9F241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122" y="2009832"/>
            <a:ext cx="4228716" cy="22453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58D0B0-B0FB-0CED-8201-69702ECEE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994" y="3794158"/>
            <a:ext cx="2140282" cy="24321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605461-930C-4AC9-C11A-35B3401C0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525" y="4513138"/>
            <a:ext cx="4687333" cy="16479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AB832C-3EC2-585E-555E-B45BB6D65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84" y="2410508"/>
            <a:ext cx="3876157" cy="888675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06C02282-0A8C-BA23-12A8-7C8BE632DE4E}"/>
              </a:ext>
            </a:extLst>
          </p:cNvPr>
          <p:cNvSpPr txBox="1">
            <a:spLocks/>
          </p:cNvSpPr>
          <p:nvPr/>
        </p:nvSpPr>
        <p:spPr>
          <a:xfrm>
            <a:off x="561997" y="297146"/>
            <a:ext cx="10058400" cy="7484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+mj-cs"/>
              </a:defRPr>
            </a:lvl1pPr>
          </a:lstStyle>
          <a:p>
            <a:r>
              <a:rPr lang="en-CA" sz="3200" dirty="0">
                <a:latin typeface="Bahnschrift" panose="020B0502040204020203" pitchFamily="34" charset="0"/>
              </a:rPr>
              <a:t>Load Product dimension data</a:t>
            </a:r>
            <a:endParaRPr lang="en-CA" sz="3200" dirty="0">
              <a:latin typeface="Algerian" panose="04020705040A02060702" pitchFamily="82" charset="0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517E4B75-AA50-439B-90D8-77BBAEF8E83E}"/>
              </a:ext>
            </a:extLst>
          </p:cNvPr>
          <p:cNvSpPr/>
          <p:nvPr/>
        </p:nvSpPr>
        <p:spPr>
          <a:xfrm>
            <a:off x="2514600" y="2770632"/>
            <a:ext cx="320040" cy="13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E36B985D-A8A9-998E-AD46-9DB9A15091D1}"/>
              </a:ext>
            </a:extLst>
          </p:cNvPr>
          <p:cNvSpPr/>
          <p:nvPr/>
        </p:nvSpPr>
        <p:spPr>
          <a:xfrm>
            <a:off x="7132320" y="2670275"/>
            <a:ext cx="320040" cy="13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BFA7B5D6-E221-1D76-5822-2076C1A68694}"/>
              </a:ext>
            </a:extLst>
          </p:cNvPr>
          <p:cNvSpPr/>
          <p:nvPr/>
        </p:nvSpPr>
        <p:spPr>
          <a:xfrm>
            <a:off x="9381744" y="3231550"/>
            <a:ext cx="146304" cy="3486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箭头: 左 6">
            <a:extLst>
              <a:ext uri="{FF2B5EF4-FFF2-40B4-BE49-F238E27FC236}">
                <a16:creationId xmlns:a16="http://schemas.microsoft.com/office/drawing/2014/main" id="{E6557B07-F2D1-CC22-9394-AB7EDC78325C}"/>
              </a:ext>
            </a:extLst>
          </p:cNvPr>
          <p:cNvSpPr/>
          <p:nvPr/>
        </p:nvSpPr>
        <p:spPr>
          <a:xfrm>
            <a:off x="7773858" y="4885015"/>
            <a:ext cx="444568" cy="20819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1385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22EE57-40D6-C60F-DD12-7AC1FF746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192D5B4-209B-E780-CEEE-42AD55C3D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97" y="1537843"/>
            <a:ext cx="11113303" cy="4730932"/>
          </a:xfr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1910E2B4-A03A-33E0-4CEB-42B9A0AEAF4F}"/>
              </a:ext>
            </a:extLst>
          </p:cNvPr>
          <p:cNvSpPr txBox="1">
            <a:spLocks/>
          </p:cNvSpPr>
          <p:nvPr/>
        </p:nvSpPr>
        <p:spPr>
          <a:xfrm>
            <a:off x="561997" y="297146"/>
            <a:ext cx="10058400" cy="7484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+mj-cs"/>
              </a:defRPr>
            </a:lvl1pPr>
          </a:lstStyle>
          <a:p>
            <a:r>
              <a:rPr lang="en-CA" sz="3200" dirty="0">
                <a:latin typeface="Bahnschrift" panose="020B0502040204020203" pitchFamily="34" charset="0"/>
              </a:rPr>
              <a:t>Prepare for BI </a:t>
            </a:r>
            <a:r>
              <a:rPr lang="en-CA" sz="3200" dirty="0" err="1">
                <a:latin typeface="Bahnschrift" panose="020B0502040204020203" pitchFamily="34" charset="0"/>
              </a:rPr>
              <a:t>inplement</a:t>
            </a:r>
            <a:endParaRPr lang="en-CA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170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759664-BE6D-29EF-C716-B47E9A388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ED745EF-9A09-4B22-9F3B-8742C2917F62}"/>
              </a:ext>
            </a:extLst>
          </p:cNvPr>
          <p:cNvSpPr txBox="1">
            <a:spLocks/>
          </p:cNvSpPr>
          <p:nvPr/>
        </p:nvSpPr>
        <p:spPr>
          <a:xfrm>
            <a:off x="561997" y="297146"/>
            <a:ext cx="10058400" cy="7484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+mj-cs"/>
              </a:defRPr>
            </a:lvl1pPr>
          </a:lstStyle>
          <a:p>
            <a:r>
              <a:rPr lang="en-CA" sz="3200" dirty="0">
                <a:latin typeface="Bahnschrift" panose="020B0502040204020203" pitchFamily="34" charset="0"/>
              </a:rPr>
              <a:t>Try to BI Implementation</a:t>
            </a:r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701ED4C1-EAFC-B2EA-9DB9-D0BC0D042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883" y="1442374"/>
            <a:ext cx="8051900" cy="492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62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4738" y="639098"/>
            <a:ext cx="6722137" cy="2228390"/>
          </a:xfrm>
        </p:spPr>
        <p:txBody>
          <a:bodyPr rtlCol="0">
            <a:normAutofit/>
          </a:bodyPr>
          <a:lstStyle/>
          <a:p>
            <a:pPr rtl="0"/>
            <a:r>
              <a:rPr lang="en-CA" sz="6600" b="1" dirty="0">
                <a:latin typeface="Algerian" panose="04020705040A02060702" pitchFamily="82" charset="0"/>
              </a:rPr>
              <a:t>Retail Project</a:t>
            </a:r>
            <a:endParaRPr lang="zh-cn" sz="6600" b="1" dirty="0">
              <a:latin typeface="Algerian" panose="04020705040A02060702" pitchFamily="8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1786675"/>
          </a:xfrm>
        </p:spPr>
        <p:txBody>
          <a:bodyPr rtlCol="0">
            <a:normAutofit/>
          </a:bodyPr>
          <a:lstStyle/>
          <a:p>
            <a:r>
              <a:rPr lang="en-CA" sz="1600" dirty="0"/>
              <a:t>  BI Implementation</a:t>
            </a:r>
          </a:p>
          <a:p>
            <a:pPr algn="r"/>
            <a:r>
              <a:rPr lang="en-CA" sz="1600" dirty="0"/>
              <a:t>4ND meeting</a:t>
            </a:r>
          </a:p>
          <a:p>
            <a:pPr algn="r"/>
            <a:r>
              <a:rPr lang="en-CA" sz="1600" dirty="0"/>
              <a:t>2022.06.19 by </a:t>
            </a:r>
            <a:r>
              <a:rPr lang="en-US" altLang="zh-CN" sz="1600" dirty="0"/>
              <a:t>David </a:t>
            </a:r>
            <a:r>
              <a:rPr lang="en-CA" sz="1600" dirty="0"/>
              <a:t>yang</a:t>
            </a:r>
          </a:p>
          <a:p>
            <a:endParaRPr lang="en-CA" sz="1600" dirty="0"/>
          </a:p>
        </p:txBody>
      </p:sp>
      <p:pic>
        <p:nvPicPr>
          <p:cNvPr id="5" name="图片 4" descr="一张显示了建筑物、坐姿、长凳和侧边的图片&#10;&#10;说明自动生成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95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5C1560-BDE3-06BF-8C69-AA8F1098B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5A8945-1B3F-41AE-97AE-C919FAD14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65" y="170931"/>
            <a:ext cx="10591060" cy="615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19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2D8E12-8462-2EFC-EB9F-9BE94B3FB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82BEF2-2517-EC9E-8A7E-309CB735F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8" y="46037"/>
            <a:ext cx="11647503" cy="641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64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020009-5341-AF07-FF29-FACD0878E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293012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Algerian" panose="04020705040A02060702" pitchFamily="82" charset="0"/>
              </a:rPr>
              <a:t>What’s the Data analysis Project?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480660-F87C-4837-6FB0-6722B9D23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5" name="image1.png" title="Image">
            <a:extLst>
              <a:ext uri="{FF2B5EF4-FFF2-40B4-BE49-F238E27FC236}">
                <a16:creationId xmlns:a16="http://schemas.microsoft.com/office/drawing/2014/main" id="{7FB0DBD0-98C4-AF51-9B77-22FB9F56B72A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 cstate="print"/>
          <a:srcRect t="13919"/>
          <a:stretch/>
        </p:blipFill>
        <p:spPr>
          <a:xfrm>
            <a:off x="1078706" y="2247631"/>
            <a:ext cx="7508081" cy="3318272"/>
          </a:xfrm>
          <a:prstGeom prst="rect">
            <a:avLst/>
          </a:prstGeom>
          <a:noFill/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FBDE1B4-05C3-5B3D-44AB-80A4E5DB6EE8}"/>
              </a:ext>
            </a:extLst>
          </p:cNvPr>
          <p:cNvSpPr txBox="1"/>
          <p:nvPr/>
        </p:nvSpPr>
        <p:spPr>
          <a:xfrm>
            <a:off x="1267717" y="1096168"/>
            <a:ext cx="965656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-sans"/>
                <a:ea typeface="+mn-ea"/>
                <a:cs typeface="+mn-cs"/>
              </a:rPr>
              <a:t>It is the use of past and current project data to enable effective decisions on project delivery. </a:t>
            </a:r>
          </a:p>
          <a:p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-sans"/>
                <a:ea typeface="+mn-ea"/>
                <a:cs typeface="+mn-cs"/>
              </a:rPr>
              <a:t>It </a:t>
            </a:r>
            <a:r>
              <a:rPr lang="en-CA" sz="1600" b="0" i="0" dirty="0">
                <a:solidFill>
                  <a:srgbClr val="333333"/>
                </a:solidFill>
                <a:effectLst/>
                <a:latin typeface="open-sans"/>
              </a:rPr>
              <a:t>includes:  </a:t>
            </a:r>
            <a:r>
              <a:rPr lang="en-CA" sz="1600" b="1" i="0" dirty="0">
                <a:solidFill>
                  <a:srgbClr val="333333"/>
                </a:solidFill>
                <a:effectLst/>
                <a:latin typeface="open-sans"/>
              </a:rPr>
              <a:t>Descriptive analytics</a:t>
            </a:r>
            <a:r>
              <a:rPr lang="en-CA" sz="1600" b="0" i="0" dirty="0">
                <a:solidFill>
                  <a:srgbClr val="333333"/>
                </a:solidFill>
                <a:effectLst/>
                <a:latin typeface="open-sans"/>
              </a:rPr>
              <a:t> presenting data in the most effective format </a:t>
            </a:r>
          </a:p>
          <a:p>
            <a:r>
              <a:rPr lang="en-CA" sz="1600" dirty="0">
                <a:solidFill>
                  <a:srgbClr val="333333"/>
                </a:solidFill>
                <a:latin typeface="open-sans"/>
              </a:rPr>
              <a:t>	  </a:t>
            </a:r>
            <a:r>
              <a:rPr lang="en-CA" sz="1600" b="1" i="0" dirty="0">
                <a:solidFill>
                  <a:srgbClr val="333333"/>
                </a:solidFill>
                <a:effectLst/>
                <a:latin typeface="open-sans"/>
              </a:rPr>
              <a:t>Predictive analytics</a:t>
            </a:r>
            <a:r>
              <a:rPr lang="en-CA" sz="1600" b="0" i="0" dirty="0">
                <a:solidFill>
                  <a:srgbClr val="333333"/>
                </a:solidFill>
                <a:effectLst/>
                <a:latin typeface="open-sans"/>
              </a:rPr>
              <a:t> using past data to predict future performance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449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2D8E12-8462-2EFC-EB9F-9BE94B3FB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18BC97-FFF3-2444-4473-C065DB37E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65" y="58331"/>
            <a:ext cx="11357346" cy="638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94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2D8E12-8462-2EFC-EB9F-9BE94B3FB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0C17FD-807F-4676-0EF4-DE1D86A44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75" y="63592"/>
            <a:ext cx="11390050" cy="63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14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2D8E12-8462-2EFC-EB9F-9BE94B3FB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DA654E-5EF1-3487-E160-6A5649135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80" y="0"/>
            <a:ext cx="11434439" cy="636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64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2D8E12-8462-2EFC-EB9F-9BE94B3FB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A8315F-F1D8-45D6-F515-D58866CB8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2" y="46037"/>
            <a:ext cx="11491846" cy="63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5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2D8E12-8462-2EFC-EB9F-9BE94B3FB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4D11DC-E08E-6433-3FD0-5A9B900E8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36" y="73026"/>
            <a:ext cx="11515927" cy="63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33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2D8E12-8462-2EFC-EB9F-9BE94B3FB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043090-E9F0-61EE-8DE8-202CD2B89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64" y="46037"/>
            <a:ext cx="11461072" cy="642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87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2D8E12-8462-2EFC-EB9F-9BE94B3FB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CBB123-553F-5E14-7BEE-2A0966590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44" y="46037"/>
            <a:ext cx="11414712" cy="634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27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2D8E12-8462-2EFC-EB9F-9BE94B3FB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BEB96F-BD31-24DB-ECD7-490134C2E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" y="0"/>
            <a:ext cx="11549849" cy="639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15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2D8E12-8462-2EFC-EB9F-9BE94B3FB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DA33AE-A6F8-ABFE-D755-88D4E2D75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9" y="46037"/>
            <a:ext cx="11425561" cy="638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8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2D8E12-8462-2EFC-EB9F-9BE94B3FB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5A1E8E-01C9-6BA0-E16E-EFCA68213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6" y="0"/>
            <a:ext cx="11651227" cy="644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61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6E9E4-9416-0248-1F24-BF4A6CC47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97" y="297146"/>
            <a:ext cx="10058400" cy="748452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Algerian" panose="04020705040A02060702" pitchFamily="82" charset="0"/>
              </a:rPr>
              <a:t>Why ETL?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9311EF-0F18-84C1-992D-FDBD5EC5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D91423C-FE37-E175-F6C5-BED51DED5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0547"/>
            <a:ext cx="10058400" cy="2499309"/>
          </a:xfrm>
        </p:spPr>
        <p:txBody>
          <a:bodyPr/>
          <a:lstStyle/>
          <a:p>
            <a:r>
              <a:rPr lang="en-CA" sz="1800" dirty="0">
                <a:latin typeface="Bahnschrift" panose="020B0502040204020203" pitchFamily="34" charset="0"/>
              </a:rPr>
              <a:t>★  </a:t>
            </a:r>
            <a:r>
              <a:rPr lang="en-CA" b="0" i="0" dirty="0">
                <a:solidFill>
                  <a:srgbClr val="000000"/>
                </a:solidFill>
                <a:effectLst/>
                <a:latin typeface="proxima-nova"/>
              </a:rPr>
              <a:t>better information leads to better decisions, focus on the subject.</a:t>
            </a:r>
          </a:p>
          <a:p>
            <a:endParaRPr lang="en-CA" b="0" i="0" dirty="0">
              <a:solidFill>
                <a:srgbClr val="000000"/>
              </a:solidFill>
              <a:effectLst/>
              <a:latin typeface="proxima-nova"/>
            </a:endParaRPr>
          </a:p>
          <a:p>
            <a:r>
              <a:rPr lang="en-CA" sz="2000" dirty="0">
                <a:latin typeface="Bahnschrift" panose="020B0502040204020203" pitchFamily="34" charset="0"/>
              </a:rPr>
              <a:t>★ More</a:t>
            </a:r>
            <a:r>
              <a:rPr lang="en-CA" b="0" i="0" dirty="0">
                <a:solidFill>
                  <a:srgbClr val="000000"/>
                </a:solidFill>
                <a:effectLst/>
                <a:latin typeface="proxima-nova"/>
              </a:rPr>
              <a:t> effective, more </a:t>
            </a:r>
            <a:r>
              <a:rPr lang="en-CA" dirty="0">
                <a:solidFill>
                  <a:srgbClr val="000000"/>
                </a:solidFill>
                <a:latin typeface="proxima-nova"/>
              </a:rPr>
              <a:t>intelligent, more safe </a:t>
            </a:r>
            <a:r>
              <a:rPr lang="en-CA" sz="1800" dirty="0">
                <a:latin typeface="Bahnschrift" panose="020B0502040204020203" pitchFamily="34" charset="0"/>
              </a:rPr>
              <a:t>Data Management over time.</a:t>
            </a:r>
          </a:p>
          <a:p>
            <a:pPr marL="0" indent="0">
              <a:buNone/>
            </a:pPr>
            <a:endParaRPr lang="en-CA" sz="1800" dirty="0">
              <a:latin typeface="Bahnschrift" panose="020B0502040204020203" pitchFamily="34" charset="0"/>
            </a:endParaRPr>
          </a:p>
          <a:p>
            <a:endParaRPr lang="en-CA" sz="1800" dirty="0">
              <a:latin typeface="Bahnschrift" panose="020B0502040204020203" pitchFamily="34" charset="0"/>
            </a:endParaRPr>
          </a:p>
          <a:p>
            <a:endParaRPr lang="en-CA" sz="1800" dirty="0">
              <a:latin typeface="Bahnschrift" panose="020B0502040204020203" pitchFamily="34" charset="0"/>
            </a:endParaRPr>
          </a:p>
          <a:p>
            <a:endParaRPr lang="en-CA" sz="1800" dirty="0">
              <a:latin typeface="Bahnschrift" panose="020B0502040204020203" pitchFamily="34" charset="0"/>
            </a:endParaRPr>
          </a:p>
          <a:p>
            <a:endParaRPr lang="en-CA" sz="1800" dirty="0">
              <a:solidFill>
                <a:srgbClr val="000000"/>
              </a:solidFill>
              <a:latin typeface="Bahnschrift" panose="020B0502040204020203" pitchFamily="34" charset="0"/>
            </a:endParaRPr>
          </a:p>
          <a:p>
            <a:endParaRPr lang="en-CA" dirty="0">
              <a:solidFill>
                <a:srgbClr val="000000"/>
              </a:solidFill>
              <a:latin typeface="proxima-nova"/>
            </a:endParaRPr>
          </a:p>
        </p:txBody>
      </p:sp>
    </p:spTree>
    <p:extLst>
      <p:ext uri="{BB962C8B-B14F-4D97-AF65-F5344CB8AC3E}">
        <p14:creationId xmlns:p14="http://schemas.microsoft.com/office/powerpoint/2010/main" val="1494848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4003A-10E7-100F-09D2-57FB49E8A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66323"/>
            <a:ext cx="10058400" cy="1450757"/>
          </a:xfrm>
        </p:spPr>
        <p:txBody>
          <a:bodyPr/>
          <a:lstStyle/>
          <a:p>
            <a:pPr algn="ctr"/>
            <a:r>
              <a:rPr lang="en-CA" sz="6600" dirty="0">
                <a:latin typeface="Algerian" panose="04020705040A02060702" pitchFamily="82" charset="0"/>
              </a:rPr>
              <a:t>Thanks</a:t>
            </a:r>
            <a:endParaRPr lang="en-CA" dirty="0">
              <a:latin typeface="Algerian" panose="04020705040A02060702" pitchFamily="82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C0F5C8-194F-A957-AEEC-D183E6418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4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8E9780-EFAB-978C-507C-F737D34A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F0CAE87-EC38-0C59-23EB-E612CA2D9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987" y="2277591"/>
            <a:ext cx="5771390" cy="363428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4F50E120-A739-4799-62E8-1325F851F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97" y="297146"/>
            <a:ext cx="10058400" cy="748452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Algerian" panose="04020705040A02060702" pitchFamily="82" charset="0"/>
              </a:rPr>
              <a:t>Analyze EDW </a:t>
            </a:r>
            <a:r>
              <a:rPr lang="en-CA" sz="3200" dirty="0" err="1">
                <a:latin typeface="Algerian" panose="04020705040A02060702" pitchFamily="82" charset="0"/>
              </a:rPr>
              <a:t>datamarts</a:t>
            </a:r>
            <a:r>
              <a:rPr lang="en-CA" sz="3200" dirty="0">
                <a:latin typeface="Algerian" panose="04020705040A02060702" pitchFamily="82" charset="0"/>
              </a:rPr>
              <a:t> model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B0620E-9CAA-CC2A-7305-AB85339F865E}"/>
              </a:ext>
            </a:extLst>
          </p:cNvPr>
          <p:cNvSpPr txBox="1"/>
          <p:nvPr/>
        </p:nvSpPr>
        <p:spPr>
          <a:xfrm>
            <a:off x="1123121" y="1373298"/>
            <a:ext cx="10058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latin typeface="Bahnschrift" panose="020B0502040204020203" pitchFamily="34" charset="0"/>
              </a:rPr>
              <a:t>★  Build the Conceptual Model </a:t>
            </a:r>
            <a:r>
              <a:rPr lang="en-US" altLang="zh-CN" sz="1800" dirty="0">
                <a:latin typeface="Bahnschrift" panose="020B0502040204020203" pitchFamily="34" charset="0"/>
              </a:rPr>
              <a:t>according to different dimensions </a:t>
            </a:r>
            <a:r>
              <a:rPr lang="en-CA" sz="1800" dirty="0">
                <a:latin typeface="Bahnschrift" panose="020B0502040204020203" pitchFamily="34" charset="0"/>
              </a:rPr>
              <a:t>with Draw IO integration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1067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A7E888-6098-0C52-116A-26B14A60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84011FC-A243-495D-83C0-EC3F9B35C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40" y="1990816"/>
            <a:ext cx="6214969" cy="432434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DCA71EB-8189-4998-CF64-C2A13679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97" y="297146"/>
            <a:ext cx="10058400" cy="748452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Algerian" panose="04020705040A02060702" pitchFamily="82" charset="0"/>
              </a:rPr>
              <a:t>Analyze EDW </a:t>
            </a:r>
            <a:r>
              <a:rPr lang="en-CA" sz="3200" dirty="0" err="1">
                <a:latin typeface="Algerian" panose="04020705040A02060702" pitchFamily="82" charset="0"/>
              </a:rPr>
              <a:t>datamarts</a:t>
            </a:r>
            <a:r>
              <a:rPr lang="en-CA" sz="3200" dirty="0">
                <a:latin typeface="Algerian" panose="04020705040A02060702" pitchFamily="82" charset="0"/>
              </a:rPr>
              <a:t> model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55D2B8-2CC2-1D50-4921-A28715208B1D}"/>
              </a:ext>
            </a:extLst>
          </p:cNvPr>
          <p:cNvSpPr txBox="1"/>
          <p:nvPr/>
        </p:nvSpPr>
        <p:spPr>
          <a:xfrm>
            <a:off x="1123122" y="1373298"/>
            <a:ext cx="8132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latin typeface="Bahnschrift" panose="020B0502040204020203" pitchFamily="34" charset="0"/>
              </a:rPr>
              <a:t>★  Build the Logical Model with Visual Paradigm.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6382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A7E888-6098-0C52-116A-26B14A60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DCA71EB-8189-4998-CF64-C2A13679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97" y="297146"/>
            <a:ext cx="10058400" cy="748452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Algerian" panose="04020705040A02060702" pitchFamily="82" charset="0"/>
              </a:rPr>
              <a:t>Analyze EDW </a:t>
            </a:r>
            <a:r>
              <a:rPr lang="en-CA" sz="3200" dirty="0" err="1">
                <a:latin typeface="Algerian" panose="04020705040A02060702" pitchFamily="82" charset="0"/>
              </a:rPr>
              <a:t>datamarts</a:t>
            </a:r>
            <a:r>
              <a:rPr lang="en-CA" sz="3200" dirty="0">
                <a:latin typeface="Algerian" panose="04020705040A02060702" pitchFamily="82" charset="0"/>
              </a:rPr>
              <a:t> model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55D2B8-2CC2-1D50-4921-A28715208B1D}"/>
              </a:ext>
            </a:extLst>
          </p:cNvPr>
          <p:cNvSpPr txBox="1"/>
          <p:nvPr/>
        </p:nvSpPr>
        <p:spPr>
          <a:xfrm>
            <a:off x="1123122" y="1373298"/>
            <a:ext cx="8132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latin typeface="Bahnschrift" panose="020B0502040204020203" pitchFamily="34" charset="0"/>
              </a:rPr>
              <a:t>★  Build the Physical Model with Visual Paradigm.</a:t>
            </a:r>
            <a:endParaRPr lang="en-CA" dirty="0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59A9402E-F724-2F75-B8E0-426237C39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56" y="1943108"/>
            <a:ext cx="7454844" cy="438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49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EA356C-BAF8-EE4E-D6A7-60FC6EF6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3924222-13EB-ACD9-C8E6-B6B95F10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97" y="297146"/>
            <a:ext cx="10058400" cy="748452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Algerian" panose="04020705040A02060702" pitchFamily="82" charset="0"/>
              </a:rPr>
              <a:t>Source to target mapping analysis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2916F7-7D84-A8BE-B059-9C3F6ABC2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60" y="2178032"/>
            <a:ext cx="3519942" cy="33446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FB3FC7-50E1-EABA-0F93-1966AB7B3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07" y="2089256"/>
            <a:ext cx="5257835" cy="237764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28FA3A5-CFB6-563C-0A64-34EA418087B6}"/>
              </a:ext>
            </a:extLst>
          </p:cNvPr>
          <p:cNvSpPr txBox="1"/>
          <p:nvPr/>
        </p:nvSpPr>
        <p:spPr>
          <a:xfrm>
            <a:off x="1123122" y="1427149"/>
            <a:ext cx="10337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latin typeface="Bahnschrift" panose="020B0502040204020203" pitchFamily="34" charset="0"/>
              </a:rPr>
              <a:t>★  Create the database and identify relationships between the source tables and the target tables.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957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EA356C-BAF8-EE4E-D6A7-60FC6EF6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2022/6/21</a:t>
            </a:fld>
            <a:endParaRPr 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6A40685-FABE-5135-A0F9-051BB46B8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858" y="1976261"/>
            <a:ext cx="5045966" cy="424779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13924222-13EB-ACD9-C8E6-B6B95F10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97" y="297146"/>
            <a:ext cx="10058400" cy="748452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Algerian" panose="04020705040A02060702" pitchFamily="82" charset="0"/>
              </a:rPr>
              <a:t>Learning how to use SSIS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B62DF6-4A29-6C72-4CEB-0D2B022DB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57" y="1976261"/>
            <a:ext cx="3941316" cy="43043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841427F-F125-39A2-E318-2999DBCCC808}"/>
              </a:ext>
            </a:extLst>
          </p:cNvPr>
          <p:cNvSpPr txBox="1"/>
          <p:nvPr/>
        </p:nvSpPr>
        <p:spPr>
          <a:xfrm>
            <a:off x="1202299" y="1268376"/>
            <a:ext cx="8777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Bahnschrift" panose="020B0502040204020203" pitchFamily="34" charset="0"/>
              </a:rPr>
              <a:t>Repeat the SSIS Demo and try to ETL the </a:t>
            </a:r>
            <a:r>
              <a:rPr lang="en-CA" dirty="0" err="1">
                <a:latin typeface="Bahnschrift" panose="020B0502040204020203" pitchFamily="34" charset="0"/>
              </a:rPr>
              <a:t>DimCustormer</a:t>
            </a:r>
            <a:r>
              <a:rPr lang="en-CA" dirty="0">
                <a:latin typeface="Bahnschrift" panose="020B0502040204020203" pitchFamily="34" charset="0"/>
              </a:rPr>
              <a:t> table by SSIS(</a:t>
            </a:r>
            <a:r>
              <a:rPr lang="en-CA" sz="1800" b="1" i="0" dirty="0" err="1">
                <a:solidFill>
                  <a:srgbClr val="767676"/>
                </a:solidFill>
                <a:effectLst/>
                <a:latin typeface="Roboto" pitchFamily="2" charset="0"/>
              </a:rPr>
              <a:t>Sql</a:t>
            </a:r>
            <a:r>
              <a:rPr lang="en-CA" sz="1800" b="1" i="0" dirty="0">
                <a:solidFill>
                  <a:srgbClr val="767676"/>
                </a:solidFill>
                <a:effectLst/>
                <a:latin typeface="Roboto" pitchFamily="2" charset="0"/>
              </a:rPr>
              <a:t> Server Integration Services</a:t>
            </a:r>
            <a:r>
              <a:rPr lang="en-CA" sz="1800" dirty="0">
                <a:latin typeface="Bahnschrift" panose="020B0502040204020203" pitchFamily="34" charset="0"/>
              </a:rPr>
              <a:t>)</a:t>
            </a:r>
            <a:r>
              <a:rPr lang="en-CA" dirty="0">
                <a:latin typeface="Bahnschrift" panose="020B0502040204020203" pitchFamily="34" charset="0"/>
              </a:rPr>
              <a:t> and SSMS(</a:t>
            </a:r>
            <a:r>
              <a:rPr lang="en-CA" b="1" i="0" dirty="0">
                <a:solidFill>
                  <a:srgbClr val="CC6201"/>
                </a:solidFill>
                <a:effectLst/>
                <a:latin typeface="Roboto" pitchFamily="2" charset="0"/>
              </a:rPr>
              <a:t>SQL Server Management Studio</a:t>
            </a:r>
            <a:r>
              <a:rPr lang="en-CA" dirty="0">
                <a:latin typeface="Bahnschrift" panose="020B0502040204020203" pitchFamily="34" charset="0"/>
              </a:rPr>
              <a:t>).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750236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0_TF56160789.potx" id="{3F1A5A69-5FBD-4BC0-A5BD-1C78ACF4E2B8}" vid="{F8855046-FD5E-4BF4-A180-69AC9E1877E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{9804991E-8A24-45DE-9F14-ACF6EC8EEA51}tf56160789_win32</Template>
  <TotalTime>3219</TotalTime>
  <Words>505</Words>
  <Application>Microsoft Office PowerPoint</Application>
  <PresentationFormat>宽屏</PresentationFormat>
  <Paragraphs>124</Paragraphs>
  <Slides>40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Microsoft YaHei UI</vt:lpstr>
      <vt:lpstr>新宋体</vt:lpstr>
      <vt:lpstr>open-sans</vt:lpstr>
      <vt:lpstr>proxima-nova</vt:lpstr>
      <vt:lpstr>Algerian</vt:lpstr>
      <vt:lpstr>Bahnschrift</vt:lpstr>
      <vt:lpstr>Calibri</vt:lpstr>
      <vt:lpstr>Franklin Gothic Book</vt:lpstr>
      <vt:lpstr>Roboto</vt:lpstr>
      <vt:lpstr>1_RetrospectVTI</vt:lpstr>
      <vt:lpstr>Retail Project</vt:lpstr>
      <vt:lpstr>Agenda</vt:lpstr>
      <vt:lpstr>What’s the Data analysis Project?</vt:lpstr>
      <vt:lpstr>Why ETL?</vt:lpstr>
      <vt:lpstr>Analyze EDW datamarts model</vt:lpstr>
      <vt:lpstr>Analyze EDW datamarts model</vt:lpstr>
      <vt:lpstr>Analyze EDW datamarts model</vt:lpstr>
      <vt:lpstr>Source to target mapping analysis</vt:lpstr>
      <vt:lpstr>Learning how to use SSIS</vt:lpstr>
      <vt:lpstr>Retail Project</vt:lpstr>
      <vt:lpstr>Agenda</vt:lpstr>
      <vt:lpstr>Data Preparation for Table DimCustomer</vt:lpstr>
      <vt:lpstr>ETL by SSMS and SSIS</vt:lpstr>
      <vt:lpstr>ETL by SSMS and SSIS</vt:lpstr>
      <vt:lpstr>ETL basically by SSIS</vt:lpstr>
      <vt:lpstr>PowerPoint 演示文稿</vt:lpstr>
      <vt:lpstr>PowerPoint 演示文稿</vt:lpstr>
      <vt:lpstr>Retail Project</vt:lpstr>
      <vt:lpstr>Agenda</vt:lpstr>
      <vt:lpstr>Load Date dimension data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Retail Project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Retail Project</dc:title>
  <dc:creator>yang david</dc:creator>
  <cp:lastModifiedBy>yang david</cp:lastModifiedBy>
  <cp:revision>69</cp:revision>
  <dcterms:created xsi:type="dcterms:W3CDTF">2022-05-28T17:19:14Z</dcterms:created>
  <dcterms:modified xsi:type="dcterms:W3CDTF">2022-06-21T23:03:53Z</dcterms:modified>
</cp:coreProperties>
</file>